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62" r:id="rId11"/>
    <p:sldId id="264" r:id="rId12"/>
    <p:sldId id="265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49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8794" y="1091190"/>
            <a:ext cx="16213455" cy="138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5249" y="3414852"/>
            <a:ext cx="7419340" cy="3427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950" y="1859927"/>
            <a:ext cx="16213455" cy="13817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56055" marR="5080" indent="-1443990">
              <a:lnSpc>
                <a:spcPct val="100000"/>
              </a:lnSpc>
              <a:spcBef>
                <a:spcPts val="125"/>
              </a:spcBef>
            </a:pPr>
            <a:r>
              <a:rPr sz="10250" spc="165" dirty="0">
                <a:latin typeface="Times New Roman"/>
                <a:cs typeface="Times New Roman"/>
              </a:rPr>
              <a:t>Predicting</a:t>
            </a:r>
            <a:r>
              <a:rPr sz="10250" spc="-610" dirty="0">
                <a:latin typeface="Times New Roman"/>
                <a:cs typeface="Times New Roman"/>
              </a:rPr>
              <a:t> </a:t>
            </a:r>
            <a:r>
              <a:rPr sz="10250" dirty="0">
                <a:latin typeface="Times New Roman"/>
                <a:cs typeface="Times New Roman"/>
              </a:rPr>
              <a:t>Gold</a:t>
            </a:r>
            <a:r>
              <a:rPr sz="10250" spc="-615" dirty="0">
                <a:latin typeface="Times New Roman"/>
                <a:cs typeface="Times New Roman"/>
              </a:rPr>
              <a:t> </a:t>
            </a:r>
            <a:r>
              <a:rPr sz="10250" dirty="0">
                <a:latin typeface="Times New Roman"/>
                <a:cs typeface="Times New Roman"/>
              </a:rPr>
              <a:t>Stock</a:t>
            </a:r>
            <a:r>
              <a:rPr sz="10250" spc="-615" dirty="0">
                <a:latin typeface="Times New Roman"/>
                <a:cs typeface="Times New Roman"/>
              </a:rPr>
              <a:t> </a:t>
            </a:r>
            <a:r>
              <a:rPr sz="10250" spc="70" dirty="0">
                <a:latin typeface="Times New Roman"/>
                <a:cs typeface="Times New Roman"/>
              </a:rPr>
              <a:t>Prices </a:t>
            </a:r>
            <a:r>
              <a:rPr sz="10250" spc="135" dirty="0">
                <a:latin typeface="Times New Roman"/>
                <a:cs typeface="Times New Roman"/>
              </a:rPr>
              <a:t>with</a:t>
            </a:r>
            <a:r>
              <a:rPr sz="10250" spc="-600" dirty="0">
                <a:latin typeface="Times New Roman"/>
                <a:cs typeface="Times New Roman"/>
              </a:rPr>
              <a:t> </a:t>
            </a:r>
            <a:r>
              <a:rPr sz="10250" spc="45" dirty="0">
                <a:latin typeface="Times New Roman"/>
                <a:cs typeface="Times New Roman"/>
              </a:rPr>
              <a:t>Machine</a:t>
            </a:r>
            <a:r>
              <a:rPr sz="10250" spc="-605" dirty="0">
                <a:latin typeface="Times New Roman"/>
                <a:cs typeface="Times New Roman"/>
              </a:rPr>
              <a:t> </a:t>
            </a:r>
            <a:r>
              <a:rPr sz="10250" spc="-10" dirty="0">
                <a:latin typeface="Times New Roman"/>
                <a:cs typeface="Times New Roman"/>
              </a:rPr>
              <a:t>Learning</a:t>
            </a:r>
            <a:endParaRPr sz="10250" dirty="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69DC6-D021-D8DF-C98C-25183AF6C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4350" y="6445250"/>
            <a:ext cx="7419340" cy="423193"/>
          </a:xfrm>
        </p:spPr>
        <p:txBody>
          <a:bodyPr/>
          <a:lstStyle/>
          <a:p>
            <a:r>
              <a:rPr lang="en-US" dirty="0"/>
              <a:t>BY SENTHIL KUMARAN.M</a:t>
            </a:r>
            <a:endParaRPr lang="en-IN" dirty="0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21"/>
                </a:moveTo>
                <a:lnTo>
                  <a:pt x="3380956" y="526821"/>
                </a:lnTo>
                <a:lnTo>
                  <a:pt x="3399358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79" y="321335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50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87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60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82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28" y="271741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93"/>
                </a:lnTo>
                <a:lnTo>
                  <a:pt x="3288868" y="526821"/>
                </a:lnTo>
                <a:lnTo>
                  <a:pt x="0" y="526821"/>
                </a:lnTo>
                <a:lnTo>
                  <a:pt x="0" y="574446"/>
                </a:lnTo>
                <a:lnTo>
                  <a:pt x="3229508" y="574446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58" y="1009802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21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96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82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49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40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01" y="2162454"/>
                </a:lnTo>
                <a:lnTo>
                  <a:pt x="1325003" y="2137587"/>
                </a:lnTo>
                <a:lnTo>
                  <a:pt x="1371765" y="2112149"/>
                </a:lnTo>
                <a:lnTo>
                  <a:pt x="1417955" y="2086305"/>
                </a:lnTo>
                <a:lnTo>
                  <a:pt x="1463903" y="2059927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50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51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74" y="1051598"/>
                </a:lnTo>
                <a:lnTo>
                  <a:pt x="3013252" y="835710"/>
                </a:lnTo>
                <a:lnTo>
                  <a:pt x="3088195" y="768667"/>
                </a:lnTo>
                <a:lnTo>
                  <a:pt x="3126016" y="735418"/>
                </a:lnTo>
                <a:lnTo>
                  <a:pt x="3164103" y="702437"/>
                </a:lnTo>
                <a:lnTo>
                  <a:pt x="3202482" y="669759"/>
                </a:lnTo>
                <a:lnTo>
                  <a:pt x="3241167" y="637451"/>
                </a:lnTo>
                <a:lnTo>
                  <a:pt x="3280168" y="605548"/>
                </a:lnTo>
                <a:lnTo>
                  <a:pt x="3319119" y="574446"/>
                </a:lnTo>
                <a:lnTo>
                  <a:pt x="18287988" y="574446"/>
                </a:lnTo>
                <a:lnTo>
                  <a:pt x="18287988" y="526821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4585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18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12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596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30" y="378637"/>
                </a:lnTo>
                <a:lnTo>
                  <a:pt x="17129405" y="404558"/>
                </a:lnTo>
                <a:lnTo>
                  <a:pt x="17082974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3998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790" y="1075766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12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25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31" y="2123998"/>
                </a:lnTo>
                <a:lnTo>
                  <a:pt x="14932660" y="2147773"/>
                </a:lnTo>
                <a:lnTo>
                  <a:pt x="14890166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82" y="2391841"/>
                </a:lnTo>
                <a:lnTo>
                  <a:pt x="14309179" y="2394394"/>
                </a:lnTo>
                <a:lnTo>
                  <a:pt x="14492897" y="2394394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9008" y="2214676"/>
                </a:lnTo>
                <a:lnTo>
                  <a:pt x="14959876" y="2192426"/>
                </a:lnTo>
                <a:lnTo>
                  <a:pt x="15000212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74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28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06"/>
                </a:lnTo>
                <a:lnTo>
                  <a:pt x="16049867" y="1278902"/>
                </a:lnTo>
                <a:lnTo>
                  <a:pt x="16121749" y="1214005"/>
                </a:lnTo>
                <a:lnTo>
                  <a:pt x="16195243" y="1148930"/>
                </a:lnTo>
                <a:lnTo>
                  <a:pt x="16270364" y="1083856"/>
                </a:lnTo>
                <a:lnTo>
                  <a:pt x="16308515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83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68" y="424764"/>
                </a:lnTo>
                <a:lnTo>
                  <a:pt x="17248670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22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14" y="156133"/>
                </a:lnTo>
                <a:lnTo>
                  <a:pt x="17873434" y="141363"/>
                </a:lnTo>
                <a:lnTo>
                  <a:pt x="17921529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49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75" y="61836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Good morning I-m senthi 1">
            <a:hlinkClick r:id="" action="ppaction://media"/>
            <a:extLst>
              <a:ext uri="{FF2B5EF4-FFF2-40B4-BE49-F238E27FC236}">
                <a16:creationId xmlns:a16="http://schemas.microsoft.com/office/drawing/2014/main" id="{AB644C3D-CAEA-98B8-8DB3-4541A19F7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8350" y="92646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56"/>
    </mc:Choice>
    <mc:Fallback xmlns="">
      <p:transition spd="slow" advTm="21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68" objId="6"/>
        <p14:stopEvt time="20948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3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5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8" y="19185"/>
                  </a:lnTo>
                  <a:lnTo>
                    <a:pt x="5040254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1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7" y="117341"/>
                  </a:lnTo>
                  <a:lnTo>
                    <a:pt x="4616499" y="131891"/>
                  </a:lnTo>
                  <a:lnTo>
                    <a:pt x="4571876" y="147134"/>
                  </a:lnTo>
                  <a:lnTo>
                    <a:pt x="4527722" y="163062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3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0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5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4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1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6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1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0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8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5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29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7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8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08605" y="2863850"/>
            <a:ext cx="5995789" cy="300851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30"/>
              </a:spcBef>
            </a:pP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Measuring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performance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prediction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models</a:t>
            </a:r>
            <a:r>
              <a:rPr sz="27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requires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27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use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lang="en-US" sz="2750" spc="-25" dirty="0">
                <a:solidFill>
                  <a:srgbClr val="332C2C"/>
                </a:solidFill>
                <a:latin typeface="Verdana"/>
                <a:cs typeface="Verdana"/>
              </a:rPr>
              <a:t> Evaluation Metrics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such</a:t>
            </a:r>
            <a:r>
              <a:rPr sz="27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332C2C"/>
                </a:solidFill>
                <a:latin typeface="Verdana"/>
                <a:cs typeface="Verdana"/>
              </a:rPr>
              <a:t>as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RMSE,</a:t>
            </a:r>
            <a:r>
              <a:rPr sz="27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MAE,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7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27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R- 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squared.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We</a:t>
            </a:r>
            <a:r>
              <a:rPr sz="27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will</a:t>
            </a:r>
            <a:r>
              <a:rPr sz="27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discuss</a:t>
            </a:r>
            <a:r>
              <a:rPr sz="27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27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signiﬁcance</a:t>
            </a:r>
            <a:endParaRPr sz="2750" dirty="0">
              <a:latin typeface="Verdana"/>
              <a:cs typeface="Verdana"/>
            </a:endParaRPr>
          </a:p>
          <a:p>
            <a:pPr marL="12700" marR="1019810">
              <a:lnSpc>
                <a:spcPts val="3300"/>
              </a:lnSpc>
              <a:spcBef>
                <a:spcPts val="45"/>
              </a:spcBef>
            </a:pP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these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metrics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in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assessing</a:t>
            </a:r>
            <a:r>
              <a:rPr sz="27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75" dirty="0">
                <a:solidFill>
                  <a:srgbClr val="332C2C"/>
                </a:solidFill>
                <a:latin typeface="Verdana"/>
                <a:cs typeface="Verdana"/>
              </a:rPr>
              <a:t>model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accuracy.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90958" y="1444498"/>
            <a:ext cx="59023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Evaluation</a:t>
            </a:r>
            <a:r>
              <a:rPr spc="-254" dirty="0"/>
              <a:t> </a:t>
            </a:r>
            <a:r>
              <a:rPr spc="-105" dirty="0"/>
              <a:t>Metrics</a:t>
            </a:r>
          </a:p>
        </p:txBody>
      </p:sp>
      <p:pic>
        <p:nvPicPr>
          <p:cNvPr id="1026" name="Picture 2" descr="Performance Metrics in Machine Learning ...">
            <a:extLst>
              <a:ext uri="{FF2B5EF4-FFF2-40B4-BE49-F238E27FC236}">
                <a16:creationId xmlns:a16="http://schemas.microsoft.com/office/drawing/2014/main" id="{D45504D1-C3AE-E310-34D7-32EE6C2C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84" y="5993777"/>
            <a:ext cx="6424176" cy="30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easuring the performance 1">
            <a:hlinkClick r:id="" action="ppaction://media"/>
            <a:extLst>
              <a:ext uri="{FF2B5EF4-FFF2-40B4-BE49-F238E27FC236}">
                <a16:creationId xmlns:a16="http://schemas.microsoft.com/office/drawing/2014/main" id="{49E20FC2-5973-852D-6E9E-B4C60FF812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79400" y="906303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4"/>
    </mc:Choice>
    <mc:Fallback xmlns="">
      <p:transition spd="slow" advTm="7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12"/>
        <p14:stopEvt time="7974" objId="1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8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7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90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8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5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5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4"/>
                </a:lnTo>
                <a:lnTo>
                  <a:pt x="2440010" y="3598807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6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1"/>
                </a:lnTo>
                <a:lnTo>
                  <a:pt x="2928913" y="4195028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993"/>
            <a:ext cx="17608550" cy="9940457"/>
            <a:chOff x="0" y="9993"/>
            <a:chExt cx="18288000" cy="1027700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7505" y="9993"/>
              <a:ext cx="8020494" cy="102770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731010" y="2051253"/>
            <a:ext cx="7419340" cy="3427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1162685">
              <a:lnSpc>
                <a:spcPct val="102299"/>
              </a:lnSpc>
              <a:spcBef>
                <a:spcPts val="30"/>
              </a:spcBef>
              <a:tabLst>
                <a:tab pos="5295265" algn="l"/>
              </a:tabLst>
            </a:pPr>
            <a:r>
              <a:rPr spc="-120" dirty="0"/>
              <a:t>In</a:t>
            </a:r>
            <a:r>
              <a:rPr spc="-229" dirty="0"/>
              <a:t> </a:t>
            </a:r>
            <a:r>
              <a:rPr dirty="0"/>
              <a:t>conclusion,</a:t>
            </a:r>
            <a:r>
              <a:rPr spc="-229" dirty="0"/>
              <a:t> </a:t>
            </a:r>
            <a:r>
              <a:rPr spc="60" dirty="0"/>
              <a:t>we</a:t>
            </a:r>
            <a:r>
              <a:rPr spc="-225" dirty="0"/>
              <a:t> </a:t>
            </a:r>
            <a:r>
              <a:rPr spc="-40" dirty="0"/>
              <a:t>have</a:t>
            </a:r>
            <a:r>
              <a:rPr spc="-229" dirty="0"/>
              <a:t> </a:t>
            </a:r>
            <a:r>
              <a:rPr dirty="0"/>
              <a:t>explored</a:t>
            </a:r>
            <a:r>
              <a:rPr spc="-229" dirty="0"/>
              <a:t> </a:t>
            </a:r>
            <a:r>
              <a:rPr spc="-25" dirty="0"/>
              <a:t>the </a:t>
            </a:r>
            <a:r>
              <a:rPr dirty="0"/>
              <a:t>potential</a:t>
            </a:r>
            <a:r>
              <a:rPr spc="-20" dirty="0"/>
              <a:t> </a:t>
            </a:r>
            <a:r>
              <a:rPr spc="-25" dirty="0"/>
              <a:t>of</a:t>
            </a:r>
            <a:r>
              <a:rPr lang="en-US" spc="-25" dirty="0"/>
              <a:t> Machine language </a:t>
            </a:r>
            <a:r>
              <a:rPr dirty="0"/>
              <a:t>	</a:t>
            </a:r>
            <a:r>
              <a:rPr spc="25" dirty="0"/>
              <a:t>in</a:t>
            </a:r>
          </a:p>
          <a:p>
            <a:pPr marL="12700" marR="318135">
              <a:lnSpc>
                <a:spcPts val="3379"/>
              </a:lnSpc>
              <a:spcBef>
                <a:spcPts val="45"/>
              </a:spcBef>
            </a:pPr>
            <a:r>
              <a:rPr spc="55" dirty="0"/>
              <a:t>predicting</a:t>
            </a:r>
            <a:r>
              <a:rPr spc="-220" dirty="0"/>
              <a:t> </a:t>
            </a:r>
            <a:r>
              <a:rPr spc="85" dirty="0"/>
              <a:t>gold</a:t>
            </a:r>
            <a:r>
              <a:rPr spc="-215" dirty="0"/>
              <a:t> </a:t>
            </a:r>
            <a:r>
              <a:rPr spc="-10" dirty="0"/>
              <a:t>stock</a:t>
            </a:r>
            <a:r>
              <a:rPr spc="-220" dirty="0"/>
              <a:t> </a:t>
            </a:r>
            <a:r>
              <a:rPr spc="-65" dirty="0"/>
              <a:t>prices.</a:t>
            </a:r>
            <a:r>
              <a:rPr spc="-215" dirty="0"/>
              <a:t> </a:t>
            </a:r>
            <a:r>
              <a:rPr spc="70" dirty="0"/>
              <a:t>While </a:t>
            </a:r>
            <a:r>
              <a:rPr dirty="0"/>
              <a:t>challenges</a:t>
            </a:r>
            <a:r>
              <a:rPr spc="-140" dirty="0"/>
              <a:t> </a:t>
            </a:r>
            <a:r>
              <a:rPr spc="-125" dirty="0"/>
              <a:t>exist,</a:t>
            </a:r>
            <a:r>
              <a:rPr spc="-140" dirty="0"/>
              <a:t> </a:t>
            </a:r>
            <a:r>
              <a:rPr dirty="0"/>
              <a:t>the</a:t>
            </a:r>
            <a:r>
              <a:rPr spc="-140" dirty="0"/>
              <a:t> </a:t>
            </a:r>
            <a:r>
              <a:rPr dirty="0"/>
              <a:t>use</a:t>
            </a:r>
            <a:r>
              <a:rPr spc="-140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spc="-10" dirty="0"/>
              <a:t>advanced</a:t>
            </a:r>
          </a:p>
          <a:p>
            <a:pPr marL="12700" marR="5080">
              <a:lnSpc>
                <a:spcPts val="3300"/>
              </a:lnSpc>
              <a:spcBef>
                <a:spcPts val="55"/>
              </a:spcBef>
            </a:pPr>
            <a:r>
              <a:rPr dirty="0"/>
              <a:t>algorithms</a:t>
            </a:r>
            <a:r>
              <a:rPr spc="-135" dirty="0"/>
              <a:t> </a:t>
            </a:r>
            <a:r>
              <a:rPr spc="75" dirty="0"/>
              <a:t>and</a:t>
            </a:r>
            <a:r>
              <a:rPr spc="-130" dirty="0"/>
              <a:t> </a:t>
            </a:r>
            <a:r>
              <a:rPr dirty="0"/>
              <a:t>data</a:t>
            </a:r>
            <a:r>
              <a:rPr spc="-130" dirty="0"/>
              <a:t> </a:t>
            </a:r>
            <a:r>
              <a:rPr spc="-55" dirty="0"/>
              <a:t>analysis</a:t>
            </a:r>
            <a:r>
              <a:rPr spc="-130" dirty="0"/>
              <a:t> </a:t>
            </a:r>
            <a:r>
              <a:rPr spc="-10" dirty="0"/>
              <a:t>techniques </a:t>
            </a:r>
            <a:r>
              <a:rPr spc="55" dirty="0"/>
              <a:t>can</a:t>
            </a:r>
            <a:r>
              <a:rPr spc="-135" dirty="0"/>
              <a:t> </a:t>
            </a:r>
            <a:r>
              <a:rPr dirty="0"/>
              <a:t>lead</a:t>
            </a:r>
            <a:r>
              <a:rPr spc="-135" dirty="0"/>
              <a:t> </a:t>
            </a:r>
            <a:r>
              <a:rPr dirty="0"/>
              <a:t>to</a:t>
            </a:r>
            <a:r>
              <a:rPr spc="-135" dirty="0"/>
              <a:t> </a:t>
            </a:r>
            <a:r>
              <a:rPr dirty="0"/>
              <a:t>more</a:t>
            </a:r>
            <a:r>
              <a:rPr spc="-135" dirty="0"/>
              <a:t> </a:t>
            </a:r>
            <a:r>
              <a:rPr spc="-10" dirty="0"/>
              <a:t>accurate</a:t>
            </a:r>
            <a:r>
              <a:rPr spc="-135" dirty="0"/>
              <a:t> </a:t>
            </a:r>
            <a:r>
              <a:rPr dirty="0"/>
              <a:t>predictions</a:t>
            </a:r>
            <a:r>
              <a:rPr spc="-130" dirty="0"/>
              <a:t> </a:t>
            </a:r>
            <a:r>
              <a:rPr spc="50" dirty="0"/>
              <a:t>and</a:t>
            </a:r>
          </a:p>
          <a:p>
            <a:pPr marL="12700" marR="748030">
              <a:lnSpc>
                <a:spcPts val="3379"/>
              </a:lnSpc>
            </a:pPr>
            <a:r>
              <a:rPr spc="45" dirty="0"/>
              <a:t>informed</a:t>
            </a:r>
            <a:r>
              <a:rPr spc="-190" dirty="0"/>
              <a:t> </a:t>
            </a:r>
            <a:r>
              <a:rPr dirty="0"/>
              <a:t>decision-</a:t>
            </a:r>
            <a:r>
              <a:rPr spc="75" dirty="0"/>
              <a:t>making</a:t>
            </a:r>
            <a:r>
              <a:rPr spc="-185" dirty="0"/>
              <a:t> </a:t>
            </a:r>
            <a:r>
              <a:rPr spc="50" dirty="0"/>
              <a:t>in</a:t>
            </a:r>
            <a:r>
              <a:rPr spc="-185" dirty="0"/>
              <a:t> </a:t>
            </a:r>
            <a:r>
              <a:rPr dirty="0"/>
              <a:t>the</a:t>
            </a:r>
            <a:r>
              <a:rPr spc="-185" dirty="0"/>
              <a:t> </a:t>
            </a:r>
            <a:r>
              <a:rPr spc="65" dirty="0"/>
              <a:t>gold </a:t>
            </a:r>
            <a:r>
              <a:rPr spc="-10" dirty="0"/>
              <a:t>market.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8750" y="548843"/>
            <a:ext cx="16213455" cy="1381760"/>
          </a:xfrm>
          <a:prstGeom prst="rect">
            <a:avLst/>
          </a:prstGeom>
        </p:spPr>
        <p:txBody>
          <a:bodyPr vert="horz" wrap="square" lIns="0" tIns="351098" rIns="0" bIns="0" rtlCol="0">
            <a:spAutoFit/>
          </a:bodyPr>
          <a:lstStyle/>
          <a:p>
            <a:pPr marL="73469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Conclusion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3A75CF-D0E3-2885-C69C-A2167D325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651" y="5173133"/>
            <a:ext cx="4038600" cy="4195446"/>
          </a:xfrm>
          <a:prstGeom prst="rect">
            <a:avLst/>
          </a:prstGeom>
        </p:spPr>
      </p:pic>
      <p:pic>
        <p:nvPicPr>
          <p:cNvPr id="13" name="Machine learning can imp 1">
            <a:hlinkClick r:id="" action="ppaction://media"/>
            <a:extLst>
              <a:ext uri="{FF2B5EF4-FFF2-40B4-BE49-F238E27FC236}">
                <a16:creationId xmlns:a16="http://schemas.microsoft.com/office/drawing/2014/main" id="{33487176-243D-5B72-0180-75D872A8BD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9463" y="820896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6"/>
    </mc:Choice>
    <mc:Fallback xmlns="">
      <p:transition spd="slow" advTm="13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13"/>
        <p14:stopEvt time="13014" objId="1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0896" y="7929340"/>
            <a:ext cx="2947670" cy="2357755"/>
          </a:xfrm>
          <a:custGeom>
            <a:avLst/>
            <a:gdLst/>
            <a:ahLst/>
            <a:cxnLst/>
            <a:rect l="l" t="t" r="r" b="b"/>
            <a:pathLst>
              <a:path w="2947669" h="2357754">
                <a:moveTo>
                  <a:pt x="2947141" y="0"/>
                </a:moveTo>
                <a:lnTo>
                  <a:pt x="2907953" y="8921"/>
                </a:lnTo>
                <a:lnTo>
                  <a:pt x="2858379" y="21372"/>
                </a:lnTo>
                <a:lnTo>
                  <a:pt x="2809630" y="34777"/>
                </a:lnTo>
                <a:lnTo>
                  <a:pt x="2761688" y="49114"/>
                </a:lnTo>
                <a:lnTo>
                  <a:pt x="2714536" y="64363"/>
                </a:lnTo>
                <a:lnTo>
                  <a:pt x="2668156" y="80503"/>
                </a:lnTo>
                <a:lnTo>
                  <a:pt x="2622529" y="97514"/>
                </a:lnTo>
                <a:lnTo>
                  <a:pt x="2577638" y="115374"/>
                </a:lnTo>
                <a:lnTo>
                  <a:pt x="2533465" y="134063"/>
                </a:lnTo>
                <a:lnTo>
                  <a:pt x="2489992" y="153561"/>
                </a:lnTo>
                <a:lnTo>
                  <a:pt x="2447200" y="173846"/>
                </a:lnTo>
                <a:lnTo>
                  <a:pt x="2405072" y="194897"/>
                </a:lnTo>
                <a:lnTo>
                  <a:pt x="2363591" y="216695"/>
                </a:lnTo>
                <a:lnTo>
                  <a:pt x="2322737" y="239218"/>
                </a:lnTo>
                <a:lnTo>
                  <a:pt x="2282493" y="262445"/>
                </a:lnTo>
                <a:lnTo>
                  <a:pt x="2242842" y="286357"/>
                </a:lnTo>
                <a:lnTo>
                  <a:pt x="2203765" y="310932"/>
                </a:lnTo>
                <a:lnTo>
                  <a:pt x="2165244" y="336149"/>
                </a:lnTo>
                <a:lnTo>
                  <a:pt x="2127261" y="361987"/>
                </a:lnTo>
                <a:lnTo>
                  <a:pt x="2089798" y="388427"/>
                </a:lnTo>
                <a:lnTo>
                  <a:pt x="2052838" y="415447"/>
                </a:lnTo>
                <a:lnTo>
                  <a:pt x="2016363" y="443026"/>
                </a:lnTo>
                <a:lnTo>
                  <a:pt x="1980354" y="471145"/>
                </a:lnTo>
                <a:lnTo>
                  <a:pt x="1944793" y="499781"/>
                </a:lnTo>
                <a:lnTo>
                  <a:pt x="1909664" y="528915"/>
                </a:lnTo>
                <a:lnTo>
                  <a:pt x="1874947" y="558525"/>
                </a:lnTo>
                <a:lnTo>
                  <a:pt x="1840624" y="588591"/>
                </a:lnTo>
                <a:lnTo>
                  <a:pt x="1806679" y="619093"/>
                </a:lnTo>
                <a:lnTo>
                  <a:pt x="1773092" y="650009"/>
                </a:lnTo>
                <a:lnTo>
                  <a:pt x="1739847" y="681318"/>
                </a:lnTo>
                <a:lnTo>
                  <a:pt x="1706924" y="713001"/>
                </a:lnTo>
                <a:lnTo>
                  <a:pt x="1674306" y="745036"/>
                </a:lnTo>
                <a:lnTo>
                  <a:pt x="1641976" y="777402"/>
                </a:lnTo>
                <a:lnTo>
                  <a:pt x="1609914" y="810080"/>
                </a:lnTo>
                <a:lnTo>
                  <a:pt x="1578104" y="843047"/>
                </a:lnTo>
                <a:lnTo>
                  <a:pt x="1546527" y="876284"/>
                </a:lnTo>
                <a:lnTo>
                  <a:pt x="1515166" y="909769"/>
                </a:lnTo>
                <a:lnTo>
                  <a:pt x="1484001" y="943483"/>
                </a:lnTo>
                <a:lnTo>
                  <a:pt x="1453017" y="977403"/>
                </a:lnTo>
                <a:lnTo>
                  <a:pt x="1422193" y="1011510"/>
                </a:lnTo>
                <a:lnTo>
                  <a:pt x="1391513" y="1045783"/>
                </a:lnTo>
                <a:lnTo>
                  <a:pt x="1360959" y="1080201"/>
                </a:lnTo>
                <a:lnTo>
                  <a:pt x="1330513" y="1114743"/>
                </a:lnTo>
                <a:lnTo>
                  <a:pt x="1300156" y="1149389"/>
                </a:lnTo>
                <a:lnTo>
                  <a:pt x="1269871" y="1184118"/>
                </a:lnTo>
                <a:lnTo>
                  <a:pt x="1239640" y="1218909"/>
                </a:lnTo>
                <a:lnTo>
                  <a:pt x="1209445" y="1253741"/>
                </a:lnTo>
                <a:lnTo>
                  <a:pt x="1179267" y="1288594"/>
                </a:lnTo>
                <a:lnTo>
                  <a:pt x="1149083" y="1323447"/>
                </a:lnTo>
                <a:lnTo>
                  <a:pt x="1118882" y="1358280"/>
                </a:lnTo>
                <a:lnTo>
                  <a:pt x="1088645" y="1393071"/>
                </a:lnTo>
                <a:lnTo>
                  <a:pt x="1058354" y="1427800"/>
                </a:lnTo>
                <a:lnTo>
                  <a:pt x="1027992" y="1462446"/>
                </a:lnTo>
                <a:lnTo>
                  <a:pt x="997540" y="1496989"/>
                </a:lnTo>
                <a:lnTo>
                  <a:pt x="966981" y="1531407"/>
                </a:lnTo>
                <a:lnTo>
                  <a:pt x="936296" y="1565680"/>
                </a:lnTo>
                <a:lnTo>
                  <a:pt x="905468" y="1599787"/>
                </a:lnTo>
                <a:lnTo>
                  <a:pt x="874479" y="1633708"/>
                </a:lnTo>
                <a:lnTo>
                  <a:pt x="843310" y="1667421"/>
                </a:lnTo>
                <a:lnTo>
                  <a:pt x="811945" y="1700907"/>
                </a:lnTo>
                <a:lnTo>
                  <a:pt x="780364" y="1734144"/>
                </a:lnTo>
                <a:lnTo>
                  <a:pt x="748550" y="1767111"/>
                </a:lnTo>
                <a:lnTo>
                  <a:pt x="716486" y="1799788"/>
                </a:lnTo>
                <a:lnTo>
                  <a:pt x="684152" y="1832155"/>
                </a:lnTo>
                <a:lnTo>
                  <a:pt x="651531" y="1864190"/>
                </a:lnTo>
                <a:lnTo>
                  <a:pt x="618606" y="1895872"/>
                </a:lnTo>
                <a:lnTo>
                  <a:pt x="585358" y="1927182"/>
                </a:lnTo>
                <a:lnTo>
                  <a:pt x="551769" y="1958098"/>
                </a:lnTo>
                <a:lnTo>
                  <a:pt x="517822" y="1988599"/>
                </a:lnTo>
                <a:lnTo>
                  <a:pt x="483498" y="2018665"/>
                </a:lnTo>
                <a:lnTo>
                  <a:pt x="448779" y="2048276"/>
                </a:lnTo>
                <a:lnTo>
                  <a:pt x="413648" y="2077409"/>
                </a:lnTo>
                <a:lnTo>
                  <a:pt x="378087" y="2106046"/>
                </a:lnTo>
                <a:lnTo>
                  <a:pt x="342077" y="2134164"/>
                </a:lnTo>
                <a:lnTo>
                  <a:pt x="305601" y="2161743"/>
                </a:lnTo>
                <a:lnTo>
                  <a:pt x="268641" y="2188763"/>
                </a:lnTo>
                <a:lnTo>
                  <a:pt x="231178" y="2215203"/>
                </a:lnTo>
                <a:lnTo>
                  <a:pt x="193196" y="2241041"/>
                </a:lnTo>
                <a:lnTo>
                  <a:pt x="154675" y="2266258"/>
                </a:lnTo>
                <a:lnTo>
                  <a:pt x="115598" y="2290833"/>
                </a:lnTo>
                <a:lnTo>
                  <a:pt x="75948" y="2314744"/>
                </a:lnTo>
                <a:lnTo>
                  <a:pt x="35705" y="2337971"/>
                </a:lnTo>
                <a:lnTo>
                  <a:pt x="0" y="2357657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2506" y="-12505"/>
            <a:ext cx="18300700" cy="2339340"/>
            <a:chOff x="-12506" y="-12505"/>
            <a:chExt cx="18300700" cy="23393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740660" cy="2314575"/>
            </a:xfrm>
            <a:custGeom>
              <a:avLst/>
              <a:gdLst/>
              <a:ahLst/>
              <a:cxnLst/>
              <a:rect l="l" t="t" r="r" b="b"/>
              <a:pathLst>
                <a:path w="2740660" h="2314575">
                  <a:moveTo>
                    <a:pt x="2740301" y="0"/>
                  </a:moveTo>
                  <a:lnTo>
                    <a:pt x="2677093" y="32654"/>
                  </a:lnTo>
                  <a:lnTo>
                    <a:pt x="2636239" y="55177"/>
                  </a:lnTo>
                  <a:lnTo>
                    <a:pt x="2595995" y="78404"/>
                  </a:lnTo>
                  <a:lnTo>
                    <a:pt x="2556344" y="102315"/>
                  </a:lnTo>
                  <a:lnTo>
                    <a:pt x="2517266" y="126889"/>
                  </a:lnTo>
                  <a:lnTo>
                    <a:pt x="2478744" y="152106"/>
                  </a:lnTo>
                  <a:lnTo>
                    <a:pt x="2440761" y="177944"/>
                  </a:lnTo>
                  <a:lnTo>
                    <a:pt x="2403298" y="204384"/>
                  </a:lnTo>
                  <a:lnTo>
                    <a:pt x="2366337" y="231404"/>
                  </a:lnTo>
                  <a:lnTo>
                    <a:pt x="2329861" y="258983"/>
                  </a:lnTo>
                  <a:lnTo>
                    <a:pt x="2293851" y="287101"/>
                  </a:lnTo>
                  <a:lnTo>
                    <a:pt x="2258290" y="315737"/>
                  </a:lnTo>
                  <a:lnTo>
                    <a:pt x="2223159" y="344870"/>
                  </a:lnTo>
                  <a:lnTo>
                    <a:pt x="2188441" y="374480"/>
                  </a:lnTo>
                  <a:lnTo>
                    <a:pt x="2154117" y="404546"/>
                  </a:lnTo>
                  <a:lnTo>
                    <a:pt x="2120170" y="435047"/>
                  </a:lnTo>
                  <a:lnTo>
                    <a:pt x="2086582" y="465963"/>
                  </a:lnTo>
                  <a:lnTo>
                    <a:pt x="2053335" y="497272"/>
                  </a:lnTo>
                  <a:lnTo>
                    <a:pt x="2020411" y="528955"/>
                  </a:lnTo>
                  <a:lnTo>
                    <a:pt x="1987792" y="560989"/>
                  </a:lnTo>
                  <a:lnTo>
                    <a:pt x="1955460" y="593356"/>
                  </a:lnTo>
                  <a:lnTo>
                    <a:pt x="1923397" y="626033"/>
                  </a:lnTo>
                  <a:lnTo>
                    <a:pt x="1891585" y="659000"/>
                  </a:lnTo>
                  <a:lnTo>
                    <a:pt x="1860006" y="692236"/>
                  </a:lnTo>
                  <a:lnTo>
                    <a:pt x="1828643" y="725722"/>
                  </a:lnTo>
                  <a:lnTo>
                    <a:pt x="1797477" y="759435"/>
                  </a:lnTo>
                  <a:lnTo>
                    <a:pt x="1766490" y="793356"/>
                  </a:lnTo>
                  <a:lnTo>
                    <a:pt x="1735665" y="827463"/>
                  </a:lnTo>
                  <a:lnTo>
                    <a:pt x="1704984" y="861735"/>
                  </a:lnTo>
                  <a:lnTo>
                    <a:pt x="1674428" y="896153"/>
                  </a:lnTo>
                  <a:lnTo>
                    <a:pt x="1643979" y="930695"/>
                  </a:lnTo>
                  <a:lnTo>
                    <a:pt x="1613621" y="965341"/>
                  </a:lnTo>
                  <a:lnTo>
                    <a:pt x="1583334" y="1000070"/>
                  </a:lnTo>
                  <a:lnTo>
                    <a:pt x="1553100" y="1034861"/>
                  </a:lnTo>
                  <a:lnTo>
                    <a:pt x="1522903" y="1069693"/>
                  </a:lnTo>
                  <a:lnTo>
                    <a:pt x="1492724" y="1104546"/>
                  </a:lnTo>
                  <a:lnTo>
                    <a:pt x="1462545" y="1139400"/>
                  </a:lnTo>
                  <a:lnTo>
                    <a:pt x="1432348" y="1174233"/>
                  </a:lnTo>
                  <a:lnTo>
                    <a:pt x="1402115" y="1209024"/>
                  </a:lnTo>
                  <a:lnTo>
                    <a:pt x="1371828" y="1243753"/>
                  </a:lnTo>
                  <a:lnTo>
                    <a:pt x="1341470" y="1278400"/>
                  </a:lnTo>
                  <a:lnTo>
                    <a:pt x="1311021" y="1312942"/>
                  </a:lnTo>
                  <a:lnTo>
                    <a:pt x="1280466" y="1347361"/>
                  </a:lnTo>
                  <a:lnTo>
                    <a:pt x="1249784" y="1381634"/>
                  </a:lnTo>
                  <a:lnTo>
                    <a:pt x="1218959" y="1415742"/>
                  </a:lnTo>
                  <a:lnTo>
                    <a:pt x="1187973" y="1449662"/>
                  </a:lnTo>
                  <a:lnTo>
                    <a:pt x="1156807" y="1483376"/>
                  </a:lnTo>
                  <a:lnTo>
                    <a:pt x="1125444" y="1516862"/>
                  </a:lnTo>
                  <a:lnTo>
                    <a:pt x="1093865" y="1550099"/>
                  </a:lnTo>
                  <a:lnTo>
                    <a:pt x="1062054" y="1583066"/>
                  </a:lnTo>
                  <a:lnTo>
                    <a:pt x="1029991" y="1615744"/>
                  </a:lnTo>
                  <a:lnTo>
                    <a:pt x="997659" y="1648111"/>
                  </a:lnTo>
                  <a:lnTo>
                    <a:pt x="965040" y="1680146"/>
                  </a:lnTo>
                  <a:lnTo>
                    <a:pt x="932116" y="1711828"/>
                  </a:lnTo>
                  <a:lnTo>
                    <a:pt x="898869" y="1743138"/>
                  </a:lnTo>
                  <a:lnTo>
                    <a:pt x="865281" y="1774054"/>
                  </a:lnTo>
                  <a:lnTo>
                    <a:pt x="831334" y="1804555"/>
                  </a:lnTo>
                  <a:lnTo>
                    <a:pt x="797011" y="1834621"/>
                  </a:lnTo>
                  <a:lnTo>
                    <a:pt x="762293" y="1864232"/>
                  </a:lnTo>
                  <a:lnTo>
                    <a:pt x="727162" y="1893365"/>
                  </a:lnTo>
                  <a:lnTo>
                    <a:pt x="691600" y="1922002"/>
                  </a:lnTo>
                  <a:lnTo>
                    <a:pt x="655591" y="1950120"/>
                  </a:lnTo>
                  <a:lnTo>
                    <a:pt x="619114" y="1977699"/>
                  </a:lnTo>
                  <a:lnTo>
                    <a:pt x="582154" y="2004719"/>
                  </a:lnTo>
                  <a:lnTo>
                    <a:pt x="544691" y="2031159"/>
                  </a:lnTo>
                  <a:lnTo>
                    <a:pt x="506707" y="2056997"/>
                  </a:lnTo>
                  <a:lnTo>
                    <a:pt x="468186" y="2082214"/>
                  </a:lnTo>
                  <a:lnTo>
                    <a:pt x="429108" y="2106789"/>
                  </a:lnTo>
                  <a:lnTo>
                    <a:pt x="389456" y="2130700"/>
                  </a:lnTo>
                  <a:lnTo>
                    <a:pt x="349212" y="2153927"/>
                  </a:lnTo>
                  <a:lnTo>
                    <a:pt x="308359" y="2176450"/>
                  </a:lnTo>
                  <a:lnTo>
                    <a:pt x="266877" y="2198248"/>
                  </a:lnTo>
                  <a:lnTo>
                    <a:pt x="224749" y="2219299"/>
                  </a:lnTo>
                  <a:lnTo>
                    <a:pt x="181958" y="2239584"/>
                  </a:lnTo>
                  <a:lnTo>
                    <a:pt x="138485" y="2259081"/>
                  </a:lnTo>
                  <a:lnTo>
                    <a:pt x="94312" y="2277770"/>
                  </a:lnTo>
                  <a:lnTo>
                    <a:pt x="49421" y="2295630"/>
                  </a:lnTo>
                  <a:lnTo>
                    <a:pt x="3795" y="2312640"/>
                  </a:lnTo>
                  <a:lnTo>
                    <a:pt x="0" y="2313961"/>
                  </a:lnTo>
                </a:path>
              </a:pathLst>
            </a:custGeom>
            <a:ln w="25012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36308"/>
              <a:ext cx="18288000" cy="47625"/>
            </a:xfrm>
            <a:custGeom>
              <a:avLst/>
              <a:gdLst/>
              <a:ahLst/>
              <a:cxnLst/>
              <a:rect l="l" t="t" r="r" b="b"/>
              <a:pathLst>
                <a:path w="18288000" h="47625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9754514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6743" y="2147106"/>
            <a:ext cx="4137660" cy="1525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850" spc="-204" dirty="0"/>
              <a:t>Thanks!</a:t>
            </a:r>
            <a:endParaRPr sz="9850"/>
          </a:p>
        </p:txBody>
      </p:sp>
      <p:sp>
        <p:nvSpPr>
          <p:cNvPr id="8" name="object 8"/>
          <p:cNvSpPr txBox="1"/>
          <p:nvPr/>
        </p:nvSpPr>
        <p:spPr>
          <a:xfrm>
            <a:off x="6330950" y="3867689"/>
            <a:ext cx="5791200" cy="12640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065" marR="5080" algn="ctr">
              <a:lnSpc>
                <a:spcPct val="102299"/>
              </a:lnSpc>
              <a:spcBef>
                <a:spcPts val="30"/>
              </a:spcBef>
            </a:pPr>
            <a:r>
              <a:rPr sz="2750" spc="95" dirty="0">
                <a:solidFill>
                  <a:srgbClr val="332C2C"/>
                </a:solidFill>
                <a:latin typeface="Verdana"/>
                <a:cs typeface="Verdana"/>
              </a:rPr>
              <a:t>Do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you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have</a:t>
            </a:r>
            <a:r>
              <a:rPr sz="275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any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questions? </a:t>
            </a:r>
            <a:r>
              <a:rPr lang="en-US" sz="2750" spc="-10" dirty="0">
                <a:solidFill>
                  <a:srgbClr val="332C2C"/>
                </a:solidFill>
                <a:latin typeface="Verdana"/>
                <a:cs typeface="Verdana"/>
              </a:rPr>
              <a:t>senthilkumaran0411@gmail.com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 @</a:t>
            </a:r>
            <a:r>
              <a:rPr lang="en-US" sz="2750" spc="-10" dirty="0">
                <a:solidFill>
                  <a:srgbClr val="332C2C"/>
                </a:solidFill>
                <a:latin typeface="Verdana"/>
                <a:cs typeface="Verdana"/>
              </a:rPr>
              <a:t>senthilkumaran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83603" y="7196467"/>
            <a:ext cx="1095375" cy="1095375"/>
          </a:xfrm>
          <a:custGeom>
            <a:avLst/>
            <a:gdLst/>
            <a:ahLst/>
            <a:cxnLst/>
            <a:rect l="l" t="t" r="r" b="b"/>
            <a:pathLst>
              <a:path w="1095375" h="1095375">
                <a:moveTo>
                  <a:pt x="831100" y="546455"/>
                </a:moveTo>
                <a:lnTo>
                  <a:pt x="714832" y="546455"/>
                </a:lnTo>
                <a:lnTo>
                  <a:pt x="702246" y="543915"/>
                </a:lnTo>
                <a:lnTo>
                  <a:pt x="691959" y="536994"/>
                </a:lnTo>
                <a:lnTo>
                  <a:pt x="685038" y="526707"/>
                </a:lnTo>
                <a:lnTo>
                  <a:pt x="682498" y="514108"/>
                </a:lnTo>
                <a:lnTo>
                  <a:pt x="682498" y="383197"/>
                </a:lnTo>
                <a:lnTo>
                  <a:pt x="685355" y="369036"/>
                </a:lnTo>
                <a:lnTo>
                  <a:pt x="693166" y="357466"/>
                </a:lnTo>
                <a:lnTo>
                  <a:pt x="704748" y="349643"/>
                </a:lnTo>
                <a:lnTo>
                  <a:pt x="718908" y="346773"/>
                </a:lnTo>
                <a:lnTo>
                  <a:pt x="831088" y="346773"/>
                </a:lnTo>
                <a:lnTo>
                  <a:pt x="831088" y="254711"/>
                </a:lnTo>
                <a:lnTo>
                  <a:pt x="718908" y="254711"/>
                </a:lnTo>
                <a:lnTo>
                  <a:pt x="668947" y="264833"/>
                </a:lnTo>
                <a:lnTo>
                  <a:pt x="628091" y="292392"/>
                </a:lnTo>
                <a:lnTo>
                  <a:pt x="600532" y="333235"/>
                </a:lnTo>
                <a:lnTo>
                  <a:pt x="590423" y="383197"/>
                </a:lnTo>
                <a:lnTo>
                  <a:pt x="590423" y="514108"/>
                </a:lnTo>
                <a:lnTo>
                  <a:pt x="587870" y="526707"/>
                </a:lnTo>
                <a:lnTo>
                  <a:pt x="580948" y="536994"/>
                </a:lnTo>
                <a:lnTo>
                  <a:pt x="570661" y="543915"/>
                </a:lnTo>
                <a:lnTo>
                  <a:pt x="558076" y="546455"/>
                </a:lnTo>
                <a:lnTo>
                  <a:pt x="441833" y="546455"/>
                </a:lnTo>
                <a:lnTo>
                  <a:pt x="441833" y="638517"/>
                </a:lnTo>
                <a:lnTo>
                  <a:pt x="558088" y="638517"/>
                </a:lnTo>
                <a:lnTo>
                  <a:pt x="570661" y="641070"/>
                </a:lnTo>
                <a:lnTo>
                  <a:pt x="580948" y="647992"/>
                </a:lnTo>
                <a:lnTo>
                  <a:pt x="587870" y="658279"/>
                </a:lnTo>
                <a:lnTo>
                  <a:pt x="590423" y="670864"/>
                </a:lnTo>
                <a:lnTo>
                  <a:pt x="590423" y="1095375"/>
                </a:lnTo>
                <a:lnTo>
                  <a:pt x="682498" y="1095375"/>
                </a:lnTo>
                <a:lnTo>
                  <a:pt x="682498" y="670864"/>
                </a:lnTo>
                <a:lnTo>
                  <a:pt x="685038" y="658279"/>
                </a:lnTo>
                <a:lnTo>
                  <a:pt x="691959" y="647992"/>
                </a:lnTo>
                <a:lnTo>
                  <a:pt x="702246" y="641070"/>
                </a:lnTo>
                <a:lnTo>
                  <a:pt x="714832" y="638517"/>
                </a:lnTo>
                <a:lnTo>
                  <a:pt x="831100" y="638517"/>
                </a:lnTo>
                <a:lnTo>
                  <a:pt x="831100" y="546455"/>
                </a:lnTo>
                <a:close/>
              </a:path>
              <a:path w="1095375" h="1095375">
                <a:moveTo>
                  <a:pt x="1095375" y="133413"/>
                </a:moveTo>
                <a:lnTo>
                  <a:pt x="1088555" y="91300"/>
                </a:lnTo>
                <a:lnTo>
                  <a:pt x="1069594" y="54686"/>
                </a:lnTo>
                <a:lnTo>
                  <a:pt x="1040701" y="25781"/>
                </a:lnTo>
                <a:lnTo>
                  <a:pt x="1004087" y="6819"/>
                </a:lnTo>
                <a:lnTo>
                  <a:pt x="961961" y="0"/>
                </a:lnTo>
                <a:lnTo>
                  <a:pt x="133400" y="0"/>
                </a:lnTo>
                <a:lnTo>
                  <a:pt x="91274" y="6819"/>
                </a:lnTo>
                <a:lnTo>
                  <a:pt x="54660" y="25781"/>
                </a:lnTo>
                <a:lnTo>
                  <a:pt x="25768" y="54686"/>
                </a:lnTo>
                <a:lnTo>
                  <a:pt x="6807" y="91300"/>
                </a:lnTo>
                <a:lnTo>
                  <a:pt x="0" y="133413"/>
                </a:lnTo>
                <a:lnTo>
                  <a:pt x="0" y="961974"/>
                </a:lnTo>
                <a:lnTo>
                  <a:pt x="6807" y="1004100"/>
                </a:lnTo>
                <a:lnTo>
                  <a:pt x="25768" y="1040714"/>
                </a:lnTo>
                <a:lnTo>
                  <a:pt x="54660" y="1069606"/>
                </a:lnTo>
                <a:lnTo>
                  <a:pt x="91274" y="1088567"/>
                </a:lnTo>
                <a:lnTo>
                  <a:pt x="133400" y="1095375"/>
                </a:lnTo>
                <a:lnTo>
                  <a:pt x="525741" y="1095375"/>
                </a:lnTo>
                <a:lnTo>
                  <a:pt x="525741" y="703199"/>
                </a:lnTo>
                <a:lnTo>
                  <a:pt x="409486" y="703199"/>
                </a:lnTo>
                <a:lnTo>
                  <a:pt x="396887" y="700659"/>
                </a:lnTo>
                <a:lnTo>
                  <a:pt x="386600" y="693737"/>
                </a:lnTo>
                <a:lnTo>
                  <a:pt x="379679" y="683450"/>
                </a:lnTo>
                <a:lnTo>
                  <a:pt x="377139" y="670864"/>
                </a:lnTo>
                <a:lnTo>
                  <a:pt x="377139" y="514108"/>
                </a:lnTo>
                <a:lnTo>
                  <a:pt x="379679" y="501523"/>
                </a:lnTo>
                <a:lnTo>
                  <a:pt x="386600" y="491248"/>
                </a:lnTo>
                <a:lnTo>
                  <a:pt x="396887" y="484314"/>
                </a:lnTo>
                <a:lnTo>
                  <a:pt x="409486" y="481761"/>
                </a:lnTo>
                <a:lnTo>
                  <a:pt x="525741" y="481761"/>
                </a:lnTo>
                <a:lnTo>
                  <a:pt x="525741" y="383197"/>
                </a:lnTo>
                <a:lnTo>
                  <a:pt x="530847" y="338963"/>
                </a:lnTo>
                <a:lnTo>
                  <a:pt x="545401" y="298323"/>
                </a:lnTo>
                <a:lnTo>
                  <a:pt x="568223" y="262458"/>
                </a:lnTo>
                <a:lnTo>
                  <a:pt x="598157" y="232524"/>
                </a:lnTo>
                <a:lnTo>
                  <a:pt x="634022" y="209702"/>
                </a:lnTo>
                <a:lnTo>
                  <a:pt x="674662" y="195148"/>
                </a:lnTo>
                <a:lnTo>
                  <a:pt x="718908" y="190030"/>
                </a:lnTo>
                <a:lnTo>
                  <a:pt x="863434" y="190030"/>
                </a:lnTo>
                <a:lnTo>
                  <a:pt x="876020" y="192582"/>
                </a:lnTo>
                <a:lnTo>
                  <a:pt x="886294" y="199504"/>
                </a:lnTo>
                <a:lnTo>
                  <a:pt x="893229" y="209791"/>
                </a:lnTo>
                <a:lnTo>
                  <a:pt x="895781" y="222364"/>
                </a:lnTo>
                <a:lnTo>
                  <a:pt x="895781" y="379120"/>
                </a:lnTo>
                <a:lnTo>
                  <a:pt x="893229" y="391706"/>
                </a:lnTo>
                <a:lnTo>
                  <a:pt x="886294" y="401993"/>
                </a:lnTo>
                <a:lnTo>
                  <a:pt x="876020" y="408914"/>
                </a:lnTo>
                <a:lnTo>
                  <a:pt x="863422" y="411454"/>
                </a:lnTo>
                <a:lnTo>
                  <a:pt x="747179" y="411454"/>
                </a:lnTo>
                <a:lnTo>
                  <a:pt x="747179" y="481761"/>
                </a:lnTo>
                <a:lnTo>
                  <a:pt x="863434" y="481761"/>
                </a:lnTo>
                <a:lnTo>
                  <a:pt x="876020" y="484314"/>
                </a:lnTo>
                <a:lnTo>
                  <a:pt x="886294" y="491248"/>
                </a:lnTo>
                <a:lnTo>
                  <a:pt x="893229" y="501523"/>
                </a:lnTo>
                <a:lnTo>
                  <a:pt x="895781" y="514108"/>
                </a:lnTo>
                <a:lnTo>
                  <a:pt x="895781" y="670864"/>
                </a:lnTo>
                <a:lnTo>
                  <a:pt x="893229" y="683450"/>
                </a:lnTo>
                <a:lnTo>
                  <a:pt x="886294" y="693737"/>
                </a:lnTo>
                <a:lnTo>
                  <a:pt x="876020" y="700659"/>
                </a:lnTo>
                <a:lnTo>
                  <a:pt x="863422" y="703199"/>
                </a:lnTo>
                <a:lnTo>
                  <a:pt x="747179" y="703199"/>
                </a:lnTo>
                <a:lnTo>
                  <a:pt x="747179" y="1095375"/>
                </a:lnTo>
                <a:lnTo>
                  <a:pt x="961961" y="1095375"/>
                </a:lnTo>
                <a:lnTo>
                  <a:pt x="1004087" y="1088567"/>
                </a:lnTo>
                <a:lnTo>
                  <a:pt x="1040701" y="1069606"/>
                </a:lnTo>
                <a:lnTo>
                  <a:pt x="1069594" y="1040714"/>
                </a:lnTo>
                <a:lnTo>
                  <a:pt x="1088555" y="1004100"/>
                </a:lnTo>
                <a:lnTo>
                  <a:pt x="1095375" y="961974"/>
                </a:lnTo>
                <a:lnTo>
                  <a:pt x="1095375" y="133413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4649" y="7200024"/>
            <a:ext cx="1095375" cy="1095375"/>
          </a:xfrm>
          <a:custGeom>
            <a:avLst/>
            <a:gdLst/>
            <a:ahLst/>
            <a:cxnLst/>
            <a:rect l="l" t="t" r="r" b="b"/>
            <a:pathLst>
              <a:path w="1095375" h="1095375">
                <a:moveTo>
                  <a:pt x="708152" y="547687"/>
                </a:moveTo>
                <a:lnTo>
                  <a:pt x="699947" y="497039"/>
                </a:lnTo>
                <a:lnTo>
                  <a:pt x="677138" y="452996"/>
                </a:lnTo>
                <a:lnTo>
                  <a:pt x="642378" y="418236"/>
                </a:lnTo>
                <a:lnTo>
                  <a:pt x="598335" y="395427"/>
                </a:lnTo>
                <a:lnTo>
                  <a:pt x="547687" y="387223"/>
                </a:lnTo>
                <a:lnTo>
                  <a:pt x="497027" y="395427"/>
                </a:lnTo>
                <a:lnTo>
                  <a:pt x="452983" y="418236"/>
                </a:lnTo>
                <a:lnTo>
                  <a:pt x="418223" y="452996"/>
                </a:lnTo>
                <a:lnTo>
                  <a:pt x="395427" y="497039"/>
                </a:lnTo>
                <a:lnTo>
                  <a:pt x="387235" y="547687"/>
                </a:lnTo>
                <a:lnTo>
                  <a:pt x="395427" y="598347"/>
                </a:lnTo>
                <a:lnTo>
                  <a:pt x="418223" y="642391"/>
                </a:lnTo>
                <a:lnTo>
                  <a:pt x="452983" y="677151"/>
                </a:lnTo>
                <a:lnTo>
                  <a:pt x="497027" y="699947"/>
                </a:lnTo>
                <a:lnTo>
                  <a:pt x="547687" y="708139"/>
                </a:lnTo>
                <a:lnTo>
                  <a:pt x="598335" y="699947"/>
                </a:lnTo>
                <a:lnTo>
                  <a:pt x="642378" y="677151"/>
                </a:lnTo>
                <a:lnTo>
                  <a:pt x="677138" y="642391"/>
                </a:lnTo>
                <a:lnTo>
                  <a:pt x="699947" y="598347"/>
                </a:lnTo>
                <a:lnTo>
                  <a:pt x="708152" y="547687"/>
                </a:lnTo>
                <a:close/>
              </a:path>
              <a:path w="1095375" h="1095375">
                <a:moveTo>
                  <a:pt x="900684" y="290957"/>
                </a:moveTo>
                <a:lnTo>
                  <a:pt x="894181" y="258864"/>
                </a:lnTo>
                <a:lnTo>
                  <a:pt x="893102" y="253530"/>
                </a:lnTo>
                <a:lnTo>
                  <a:pt x="872451" y="222910"/>
                </a:lnTo>
                <a:lnTo>
                  <a:pt x="841844" y="202260"/>
                </a:lnTo>
                <a:lnTo>
                  <a:pt x="836510" y="201180"/>
                </a:lnTo>
                <a:lnTo>
                  <a:pt x="836510" y="323049"/>
                </a:lnTo>
                <a:lnTo>
                  <a:pt x="831456" y="348005"/>
                </a:lnTo>
                <a:lnTo>
                  <a:pt x="817676" y="368414"/>
                </a:lnTo>
                <a:lnTo>
                  <a:pt x="797280" y="382181"/>
                </a:lnTo>
                <a:lnTo>
                  <a:pt x="772325" y="387223"/>
                </a:lnTo>
                <a:lnTo>
                  <a:pt x="772325" y="547687"/>
                </a:lnTo>
                <a:lnTo>
                  <a:pt x="767740" y="592899"/>
                </a:lnTo>
                <a:lnTo>
                  <a:pt x="754634" y="635038"/>
                </a:lnTo>
                <a:lnTo>
                  <a:pt x="733894" y="673201"/>
                </a:lnTo>
                <a:lnTo>
                  <a:pt x="706450" y="706450"/>
                </a:lnTo>
                <a:lnTo>
                  <a:pt x="673188" y="733907"/>
                </a:lnTo>
                <a:lnTo>
                  <a:pt x="635025" y="754646"/>
                </a:lnTo>
                <a:lnTo>
                  <a:pt x="592886" y="767753"/>
                </a:lnTo>
                <a:lnTo>
                  <a:pt x="547687" y="772325"/>
                </a:lnTo>
                <a:lnTo>
                  <a:pt x="502475" y="767753"/>
                </a:lnTo>
                <a:lnTo>
                  <a:pt x="460336" y="754646"/>
                </a:lnTo>
                <a:lnTo>
                  <a:pt x="422173" y="733907"/>
                </a:lnTo>
                <a:lnTo>
                  <a:pt x="388924" y="706450"/>
                </a:lnTo>
                <a:lnTo>
                  <a:pt x="361467" y="673201"/>
                </a:lnTo>
                <a:lnTo>
                  <a:pt x="340728" y="635038"/>
                </a:lnTo>
                <a:lnTo>
                  <a:pt x="327621" y="592899"/>
                </a:lnTo>
                <a:lnTo>
                  <a:pt x="323049" y="547687"/>
                </a:lnTo>
                <a:lnTo>
                  <a:pt x="327621" y="502488"/>
                </a:lnTo>
                <a:lnTo>
                  <a:pt x="340728" y="460349"/>
                </a:lnTo>
                <a:lnTo>
                  <a:pt x="361467" y="422186"/>
                </a:lnTo>
                <a:lnTo>
                  <a:pt x="388924" y="388924"/>
                </a:lnTo>
                <a:lnTo>
                  <a:pt x="422173" y="361480"/>
                </a:lnTo>
                <a:lnTo>
                  <a:pt x="460336" y="340741"/>
                </a:lnTo>
                <a:lnTo>
                  <a:pt x="502475" y="327634"/>
                </a:lnTo>
                <a:lnTo>
                  <a:pt x="547687" y="323049"/>
                </a:lnTo>
                <a:lnTo>
                  <a:pt x="592886" y="327634"/>
                </a:lnTo>
                <a:lnTo>
                  <a:pt x="635025" y="340741"/>
                </a:lnTo>
                <a:lnTo>
                  <a:pt x="673188" y="361480"/>
                </a:lnTo>
                <a:lnTo>
                  <a:pt x="706450" y="388924"/>
                </a:lnTo>
                <a:lnTo>
                  <a:pt x="733894" y="422186"/>
                </a:lnTo>
                <a:lnTo>
                  <a:pt x="754634" y="460349"/>
                </a:lnTo>
                <a:lnTo>
                  <a:pt x="767740" y="502488"/>
                </a:lnTo>
                <a:lnTo>
                  <a:pt x="772325" y="547687"/>
                </a:lnTo>
                <a:lnTo>
                  <a:pt x="772325" y="387223"/>
                </a:lnTo>
                <a:lnTo>
                  <a:pt x="747369" y="382181"/>
                </a:lnTo>
                <a:lnTo>
                  <a:pt x="726960" y="368414"/>
                </a:lnTo>
                <a:lnTo>
                  <a:pt x="713193" y="348005"/>
                </a:lnTo>
                <a:lnTo>
                  <a:pt x="708152" y="323049"/>
                </a:lnTo>
                <a:lnTo>
                  <a:pt x="713193" y="298094"/>
                </a:lnTo>
                <a:lnTo>
                  <a:pt x="726960" y="277685"/>
                </a:lnTo>
                <a:lnTo>
                  <a:pt x="747369" y="263918"/>
                </a:lnTo>
                <a:lnTo>
                  <a:pt x="772325" y="258864"/>
                </a:lnTo>
                <a:lnTo>
                  <a:pt x="797280" y="263918"/>
                </a:lnTo>
                <a:lnTo>
                  <a:pt x="817676" y="277685"/>
                </a:lnTo>
                <a:lnTo>
                  <a:pt x="831456" y="298094"/>
                </a:lnTo>
                <a:lnTo>
                  <a:pt x="836510" y="323049"/>
                </a:lnTo>
                <a:lnTo>
                  <a:pt x="836510" y="201180"/>
                </a:lnTo>
                <a:lnTo>
                  <a:pt x="804418" y="194678"/>
                </a:lnTo>
                <a:lnTo>
                  <a:pt x="290957" y="194678"/>
                </a:lnTo>
                <a:lnTo>
                  <a:pt x="253517" y="202260"/>
                </a:lnTo>
                <a:lnTo>
                  <a:pt x="222910" y="222910"/>
                </a:lnTo>
                <a:lnTo>
                  <a:pt x="202260" y="253530"/>
                </a:lnTo>
                <a:lnTo>
                  <a:pt x="194691" y="290957"/>
                </a:lnTo>
                <a:lnTo>
                  <a:pt x="194691" y="804418"/>
                </a:lnTo>
                <a:lnTo>
                  <a:pt x="202260" y="841857"/>
                </a:lnTo>
                <a:lnTo>
                  <a:pt x="222910" y="872464"/>
                </a:lnTo>
                <a:lnTo>
                  <a:pt x="253517" y="893114"/>
                </a:lnTo>
                <a:lnTo>
                  <a:pt x="290957" y="900684"/>
                </a:lnTo>
                <a:lnTo>
                  <a:pt x="804418" y="900684"/>
                </a:lnTo>
                <a:lnTo>
                  <a:pt x="841844" y="893114"/>
                </a:lnTo>
                <a:lnTo>
                  <a:pt x="872451" y="872464"/>
                </a:lnTo>
                <a:lnTo>
                  <a:pt x="893102" y="841857"/>
                </a:lnTo>
                <a:lnTo>
                  <a:pt x="900684" y="804418"/>
                </a:lnTo>
                <a:lnTo>
                  <a:pt x="900684" y="772325"/>
                </a:lnTo>
                <a:lnTo>
                  <a:pt x="900684" y="387223"/>
                </a:lnTo>
                <a:lnTo>
                  <a:pt x="900684" y="290957"/>
                </a:lnTo>
                <a:close/>
              </a:path>
              <a:path w="1095375" h="1095375">
                <a:moveTo>
                  <a:pt x="1095375" y="162585"/>
                </a:moveTo>
                <a:lnTo>
                  <a:pt x="1090942" y="130492"/>
                </a:lnTo>
                <a:lnTo>
                  <a:pt x="1089469" y="119824"/>
                </a:lnTo>
                <a:lnTo>
                  <a:pt x="1072870" y="81114"/>
                </a:lnTo>
                <a:lnTo>
                  <a:pt x="1047242" y="48120"/>
                </a:lnTo>
                <a:lnTo>
                  <a:pt x="1014247" y="22504"/>
                </a:lnTo>
                <a:lnTo>
                  <a:pt x="975537" y="5905"/>
                </a:lnTo>
                <a:lnTo>
                  <a:pt x="964869" y="4432"/>
                </a:lnTo>
                <a:lnTo>
                  <a:pt x="964869" y="290957"/>
                </a:lnTo>
                <a:lnTo>
                  <a:pt x="964869" y="804418"/>
                </a:lnTo>
                <a:lnTo>
                  <a:pt x="956665" y="855078"/>
                </a:lnTo>
                <a:lnTo>
                  <a:pt x="933869" y="899121"/>
                </a:lnTo>
                <a:lnTo>
                  <a:pt x="899109" y="933881"/>
                </a:lnTo>
                <a:lnTo>
                  <a:pt x="855065" y="956678"/>
                </a:lnTo>
                <a:lnTo>
                  <a:pt x="804418" y="964869"/>
                </a:lnTo>
                <a:lnTo>
                  <a:pt x="290957" y="964869"/>
                </a:lnTo>
                <a:lnTo>
                  <a:pt x="240296" y="956678"/>
                </a:lnTo>
                <a:lnTo>
                  <a:pt x="196253" y="933881"/>
                </a:lnTo>
                <a:lnTo>
                  <a:pt x="161493" y="899121"/>
                </a:lnTo>
                <a:lnTo>
                  <a:pt x="138696" y="855078"/>
                </a:lnTo>
                <a:lnTo>
                  <a:pt x="130505" y="804418"/>
                </a:lnTo>
                <a:lnTo>
                  <a:pt x="130505" y="290957"/>
                </a:lnTo>
                <a:lnTo>
                  <a:pt x="138696" y="240309"/>
                </a:lnTo>
                <a:lnTo>
                  <a:pt x="161493" y="196265"/>
                </a:lnTo>
                <a:lnTo>
                  <a:pt x="196253" y="161505"/>
                </a:lnTo>
                <a:lnTo>
                  <a:pt x="240296" y="138696"/>
                </a:lnTo>
                <a:lnTo>
                  <a:pt x="290957" y="130492"/>
                </a:lnTo>
                <a:lnTo>
                  <a:pt x="804418" y="130492"/>
                </a:lnTo>
                <a:lnTo>
                  <a:pt x="855065" y="138696"/>
                </a:lnTo>
                <a:lnTo>
                  <a:pt x="899109" y="161505"/>
                </a:lnTo>
                <a:lnTo>
                  <a:pt x="933869" y="196265"/>
                </a:lnTo>
                <a:lnTo>
                  <a:pt x="956665" y="240309"/>
                </a:lnTo>
                <a:lnTo>
                  <a:pt x="964869" y="290957"/>
                </a:lnTo>
                <a:lnTo>
                  <a:pt x="964869" y="4432"/>
                </a:lnTo>
                <a:lnTo>
                  <a:pt x="932776" y="0"/>
                </a:lnTo>
                <a:lnTo>
                  <a:pt x="162598" y="0"/>
                </a:lnTo>
                <a:lnTo>
                  <a:pt x="119824" y="5905"/>
                </a:lnTo>
                <a:lnTo>
                  <a:pt x="81114" y="22504"/>
                </a:lnTo>
                <a:lnTo>
                  <a:pt x="48120" y="48120"/>
                </a:lnTo>
                <a:lnTo>
                  <a:pt x="22491" y="81114"/>
                </a:lnTo>
                <a:lnTo>
                  <a:pt x="5892" y="119824"/>
                </a:lnTo>
                <a:lnTo>
                  <a:pt x="0" y="162585"/>
                </a:lnTo>
                <a:lnTo>
                  <a:pt x="0" y="932776"/>
                </a:lnTo>
                <a:lnTo>
                  <a:pt x="5892" y="975550"/>
                </a:lnTo>
                <a:lnTo>
                  <a:pt x="22491" y="1014260"/>
                </a:lnTo>
                <a:lnTo>
                  <a:pt x="48120" y="1047254"/>
                </a:lnTo>
                <a:lnTo>
                  <a:pt x="81114" y="1072883"/>
                </a:lnTo>
                <a:lnTo>
                  <a:pt x="119824" y="1089482"/>
                </a:lnTo>
                <a:lnTo>
                  <a:pt x="162598" y="1095375"/>
                </a:lnTo>
                <a:lnTo>
                  <a:pt x="932776" y="1095375"/>
                </a:lnTo>
                <a:lnTo>
                  <a:pt x="975537" y="1089482"/>
                </a:lnTo>
                <a:lnTo>
                  <a:pt x="1014247" y="1072883"/>
                </a:lnTo>
                <a:lnTo>
                  <a:pt x="1047242" y="1047254"/>
                </a:lnTo>
                <a:lnTo>
                  <a:pt x="1072870" y="1014260"/>
                </a:lnTo>
                <a:lnTo>
                  <a:pt x="1089469" y="975550"/>
                </a:lnTo>
                <a:lnTo>
                  <a:pt x="1090942" y="964869"/>
                </a:lnTo>
                <a:lnTo>
                  <a:pt x="1095375" y="932776"/>
                </a:lnTo>
                <a:lnTo>
                  <a:pt x="1095375" y="162585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0105453" y="7200303"/>
            <a:ext cx="1095375" cy="1095375"/>
            <a:chOff x="10105453" y="7200303"/>
            <a:chExt cx="1095375" cy="109537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2224" y="7394981"/>
              <a:ext cx="64185" cy="641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05453" y="7200303"/>
              <a:ext cx="1095375" cy="1095375"/>
            </a:xfrm>
            <a:custGeom>
              <a:avLst/>
              <a:gdLst/>
              <a:ahLst/>
              <a:cxnLst/>
              <a:rect l="l" t="t" r="r" b="b"/>
              <a:pathLst>
                <a:path w="1095375" h="1095375">
                  <a:moveTo>
                    <a:pt x="290944" y="451408"/>
                  </a:moveTo>
                  <a:lnTo>
                    <a:pt x="226771" y="451408"/>
                  </a:lnTo>
                  <a:lnTo>
                    <a:pt x="226771" y="900684"/>
                  </a:lnTo>
                  <a:lnTo>
                    <a:pt x="290944" y="900684"/>
                  </a:lnTo>
                  <a:lnTo>
                    <a:pt x="290944" y="451408"/>
                  </a:lnTo>
                  <a:close/>
                </a:path>
                <a:path w="1095375" h="1095375">
                  <a:moveTo>
                    <a:pt x="868591" y="587362"/>
                  </a:moveTo>
                  <a:lnTo>
                    <a:pt x="860513" y="540905"/>
                  </a:lnTo>
                  <a:lnTo>
                    <a:pt x="837209" y="500367"/>
                  </a:lnTo>
                  <a:lnTo>
                    <a:pt x="800087" y="469646"/>
                  </a:lnTo>
                  <a:lnTo>
                    <a:pt x="750544" y="452577"/>
                  </a:lnTo>
                  <a:lnTo>
                    <a:pt x="713333" y="450723"/>
                  </a:lnTo>
                  <a:lnTo>
                    <a:pt x="677278" y="456996"/>
                  </a:lnTo>
                  <a:lnTo>
                    <a:pt x="644575" y="470725"/>
                  </a:lnTo>
                  <a:lnTo>
                    <a:pt x="617423" y="491210"/>
                  </a:lnTo>
                  <a:lnTo>
                    <a:pt x="605840" y="502856"/>
                  </a:lnTo>
                  <a:lnTo>
                    <a:pt x="594652" y="511784"/>
                  </a:lnTo>
                  <a:lnTo>
                    <a:pt x="582371" y="515924"/>
                  </a:lnTo>
                  <a:lnTo>
                    <a:pt x="567486" y="513143"/>
                  </a:lnTo>
                  <a:lnTo>
                    <a:pt x="559320" y="508254"/>
                  </a:lnTo>
                  <a:lnTo>
                    <a:pt x="553085" y="501332"/>
                  </a:lnTo>
                  <a:lnTo>
                    <a:pt x="549084" y="492912"/>
                  </a:lnTo>
                  <a:lnTo>
                    <a:pt x="547674" y="483501"/>
                  </a:lnTo>
                  <a:lnTo>
                    <a:pt x="547674" y="451408"/>
                  </a:lnTo>
                  <a:lnTo>
                    <a:pt x="483501" y="451408"/>
                  </a:lnTo>
                  <a:lnTo>
                    <a:pt x="483501" y="900684"/>
                  </a:lnTo>
                  <a:lnTo>
                    <a:pt x="547674" y="900684"/>
                  </a:lnTo>
                  <a:lnTo>
                    <a:pt x="547674" y="643953"/>
                  </a:lnTo>
                  <a:lnTo>
                    <a:pt x="557784" y="594042"/>
                  </a:lnTo>
                  <a:lnTo>
                    <a:pt x="585317" y="553237"/>
                  </a:lnTo>
                  <a:lnTo>
                    <a:pt x="626122" y="525703"/>
                  </a:lnTo>
                  <a:lnTo>
                    <a:pt x="676046" y="515594"/>
                  </a:lnTo>
                  <a:lnTo>
                    <a:pt x="725957" y="525703"/>
                  </a:lnTo>
                  <a:lnTo>
                    <a:pt x="766775" y="553237"/>
                  </a:lnTo>
                  <a:lnTo>
                    <a:pt x="794308" y="594042"/>
                  </a:lnTo>
                  <a:lnTo>
                    <a:pt x="804418" y="643953"/>
                  </a:lnTo>
                  <a:lnTo>
                    <a:pt x="804418" y="900684"/>
                  </a:lnTo>
                  <a:lnTo>
                    <a:pt x="868591" y="900684"/>
                  </a:lnTo>
                  <a:lnTo>
                    <a:pt x="868591" y="587362"/>
                  </a:lnTo>
                  <a:close/>
                </a:path>
                <a:path w="1095375" h="1095375">
                  <a:moveTo>
                    <a:pt x="1095375" y="162585"/>
                  </a:moveTo>
                  <a:lnTo>
                    <a:pt x="1090942" y="130492"/>
                  </a:lnTo>
                  <a:lnTo>
                    <a:pt x="1089469" y="119824"/>
                  </a:lnTo>
                  <a:lnTo>
                    <a:pt x="1072870" y="81114"/>
                  </a:lnTo>
                  <a:lnTo>
                    <a:pt x="1047242" y="48120"/>
                  </a:lnTo>
                  <a:lnTo>
                    <a:pt x="1014247" y="22504"/>
                  </a:lnTo>
                  <a:lnTo>
                    <a:pt x="975537" y="5905"/>
                  </a:lnTo>
                  <a:lnTo>
                    <a:pt x="932776" y="0"/>
                  </a:lnTo>
                  <a:lnTo>
                    <a:pt x="932776" y="587362"/>
                  </a:lnTo>
                  <a:lnTo>
                    <a:pt x="932776" y="932776"/>
                  </a:lnTo>
                  <a:lnTo>
                    <a:pt x="930249" y="945273"/>
                  </a:lnTo>
                  <a:lnTo>
                    <a:pt x="923378" y="955471"/>
                  </a:lnTo>
                  <a:lnTo>
                    <a:pt x="913168" y="962342"/>
                  </a:lnTo>
                  <a:lnTo>
                    <a:pt x="900684" y="964857"/>
                  </a:lnTo>
                  <a:lnTo>
                    <a:pt x="772325" y="964857"/>
                  </a:lnTo>
                  <a:lnTo>
                    <a:pt x="759815" y="962342"/>
                  </a:lnTo>
                  <a:lnTo>
                    <a:pt x="749617" y="955471"/>
                  </a:lnTo>
                  <a:lnTo>
                    <a:pt x="742746" y="945273"/>
                  </a:lnTo>
                  <a:lnTo>
                    <a:pt x="740232" y="932776"/>
                  </a:lnTo>
                  <a:lnTo>
                    <a:pt x="740232" y="643953"/>
                  </a:lnTo>
                  <a:lnTo>
                    <a:pt x="735177" y="618998"/>
                  </a:lnTo>
                  <a:lnTo>
                    <a:pt x="721398" y="598601"/>
                  </a:lnTo>
                  <a:lnTo>
                    <a:pt x="701001" y="584822"/>
                  </a:lnTo>
                  <a:lnTo>
                    <a:pt x="676046" y="579767"/>
                  </a:lnTo>
                  <a:lnTo>
                    <a:pt x="651078" y="584822"/>
                  </a:lnTo>
                  <a:lnTo>
                    <a:pt x="630682" y="598601"/>
                  </a:lnTo>
                  <a:lnTo>
                    <a:pt x="616902" y="618998"/>
                  </a:lnTo>
                  <a:lnTo>
                    <a:pt x="611860" y="643953"/>
                  </a:lnTo>
                  <a:lnTo>
                    <a:pt x="611860" y="932776"/>
                  </a:lnTo>
                  <a:lnTo>
                    <a:pt x="609333" y="945273"/>
                  </a:lnTo>
                  <a:lnTo>
                    <a:pt x="602462" y="955471"/>
                  </a:lnTo>
                  <a:lnTo>
                    <a:pt x="592264" y="962342"/>
                  </a:lnTo>
                  <a:lnTo>
                    <a:pt x="579780" y="964857"/>
                  </a:lnTo>
                  <a:lnTo>
                    <a:pt x="451408" y="964857"/>
                  </a:lnTo>
                  <a:lnTo>
                    <a:pt x="438912" y="962342"/>
                  </a:lnTo>
                  <a:lnTo>
                    <a:pt x="428713" y="955471"/>
                  </a:lnTo>
                  <a:lnTo>
                    <a:pt x="421830" y="945273"/>
                  </a:lnTo>
                  <a:lnTo>
                    <a:pt x="419315" y="932776"/>
                  </a:lnTo>
                  <a:lnTo>
                    <a:pt x="419315" y="419315"/>
                  </a:lnTo>
                  <a:lnTo>
                    <a:pt x="421830" y="406831"/>
                  </a:lnTo>
                  <a:lnTo>
                    <a:pt x="428713" y="396621"/>
                  </a:lnTo>
                  <a:lnTo>
                    <a:pt x="438912" y="389750"/>
                  </a:lnTo>
                  <a:lnTo>
                    <a:pt x="451408" y="387223"/>
                  </a:lnTo>
                  <a:lnTo>
                    <a:pt x="579780" y="387223"/>
                  </a:lnTo>
                  <a:lnTo>
                    <a:pt x="591426" y="389420"/>
                  </a:lnTo>
                  <a:lnTo>
                    <a:pt x="601179" y="395427"/>
                  </a:lnTo>
                  <a:lnTo>
                    <a:pt x="608190" y="404431"/>
                  </a:lnTo>
                  <a:lnTo>
                    <a:pt x="611644" y="415582"/>
                  </a:lnTo>
                  <a:lnTo>
                    <a:pt x="645807" y="399745"/>
                  </a:lnTo>
                  <a:lnTo>
                    <a:pt x="682815" y="389839"/>
                  </a:lnTo>
                  <a:lnTo>
                    <a:pt x="710742" y="387223"/>
                  </a:lnTo>
                  <a:lnTo>
                    <a:pt x="721525" y="386219"/>
                  </a:lnTo>
                  <a:lnTo>
                    <a:pt x="760818" y="389191"/>
                  </a:lnTo>
                  <a:lnTo>
                    <a:pt x="809790" y="403110"/>
                  </a:lnTo>
                  <a:lnTo>
                    <a:pt x="851776" y="426821"/>
                  </a:lnTo>
                  <a:lnTo>
                    <a:pt x="885926" y="458736"/>
                  </a:lnTo>
                  <a:lnTo>
                    <a:pt x="911377" y="497217"/>
                  </a:lnTo>
                  <a:lnTo>
                    <a:pt x="927277" y="540626"/>
                  </a:lnTo>
                  <a:lnTo>
                    <a:pt x="932776" y="587362"/>
                  </a:lnTo>
                  <a:lnTo>
                    <a:pt x="932776" y="0"/>
                  </a:lnTo>
                  <a:lnTo>
                    <a:pt x="355130" y="0"/>
                  </a:lnTo>
                  <a:lnTo>
                    <a:pt x="355130" y="226771"/>
                  </a:lnTo>
                  <a:lnTo>
                    <a:pt x="355130" y="419315"/>
                  </a:lnTo>
                  <a:lnTo>
                    <a:pt x="355130" y="932776"/>
                  </a:lnTo>
                  <a:lnTo>
                    <a:pt x="352602" y="945273"/>
                  </a:lnTo>
                  <a:lnTo>
                    <a:pt x="345732" y="955471"/>
                  </a:lnTo>
                  <a:lnTo>
                    <a:pt x="335534" y="962342"/>
                  </a:lnTo>
                  <a:lnTo>
                    <a:pt x="323049" y="964857"/>
                  </a:lnTo>
                  <a:lnTo>
                    <a:pt x="194678" y="964857"/>
                  </a:lnTo>
                  <a:lnTo>
                    <a:pt x="182181" y="962342"/>
                  </a:lnTo>
                  <a:lnTo>
                    <a:pt x="171983" y="955471"/>
                  </a:lnTo>
                  <a:lnTo>
                    <a:pt x="165100" y="945273"/>
                  </a:lnTo>
                  <a:lnTo>
                    <a:pt x="162585" y="932776"/>
                  </a:lnTo>
                  <a:lnTo>
                    <a:pt x="162585" y="419315"/>
                  </a:lnTo>
                  <a:lnTo>
                    <a:pt x="165100" y="406831"/>
                  </a:lnTo>
                  <a:lnTo>
                    <a:pt x="171983" y="396621"/>
                  </a:lnTo>
                  <a:lnTo>
                    <a:pt x="182181" y="389750"/>
                  </a:lnTo>
                  <a:lnTo>
                    <a:pt x="194678" y="387223"/>
                  </a:lnTo>
                  <a:lnTo>
                    <a:pt x="323049" y="387223"/>
                  </a:lnTo>
                  <a:lnTo>
                    <a:pt x="335534" y="389750"/>
                  </a:lnTo>
                  <a:lnTo>
                    <a:pt x="345732" y="396621"/>
                  </a:lnTo>
                  <a:lnTo>
                    <a:pt x="352602" y="406831"/>
                  </a:lnTo>
                  <a:lnTo>
                    <a:pt x="355130" y="419315"/>
                  </a:lnTo>
                  <a:lnTo>
                    <a:pt x="355130" y="226771"/>
                  </a:lnTo>
                  <a:lnTo>
                    <a:pt x="347548" y="264210"/>
                  </a:lnTo>
                  <a:lnTo>
                    <a:pt x="326898" y="294817"/>
                  </a:lnTo>
                  <a:lnTo>
                    <a:pt x="296291" y="315468"/>
                  </a:lnTo>
                  <a:lnTo>
                    <a:pt x="258864" y="323037"/>
                  </a:lnTo>
                  <a:lnTo>
                    <a:pt x="221424" y="315468"/>
                  </a:lnTo>
                  <a:lnTo>
                    <a:pt x="190817" y="294817"/>
                  </a:lnTo>
                  <a:lnTo>
                    <a:pt x="170154" y="264210"/>
                  </a:lnTo>
                  <a:lnTo>
                    <a:pt x="162585" y="226771"/>
                  </a:lnTo>
                  <a:lnTo>
                    <a:pt x="170154" y="189344"/>
                  </a:lnTo>
                  <a:lnTo>
                    <a:pt x="190817" y="158724"/>
                  </a:lnTo>
                  <a:lnTo>
                    <a:pt x="221424" y="138074"/>
                  </a:lnTo>
                  <a:lnTo>
                    <a:pt x="258864" y="130492"/>
                  </a:lnTo>
                  <a:lnTo>
                    <a:pt x="296291" y="138074"/>
                  </a:lnTo>
                  <a:lnTo>
                    <a:pt x="326898" y="158724"/>
                  </a:lnTo>
                  <a:lnTo>
                    <a:pt x="347548" y="189344"/>
                  </a:lnTo>
                  <a:lnTo>
                    <a:pt x="355130" y="226771"/>
                  </a:lnTo>
                  <a:lnTo>
                    <a:pt x="355130" y="0"/>
                  </a:lnTo>
                  <a:lnTo>
                    <a:pt x="162585" y="0"/>
                  </a:lnTo>
                  <a:lnTo>
                    <a:pt x="119811" y="5905"/>
                  </a:lnTo>
                  <a:lnTo>
                    <a:pt x="81102" y="22504"/>
                  </a:lnTo>
                  <a:lnTo>
                    <a:pt x="48107" y="48120"/>
                  </a:lnTo>
                  <a:lnTo>
                    <a:pt x="22491" y="81114"/>
                  </a:lnTo>
                  <a:lnTo>
                    <a:pt x="5892" y="119824"/>
                  </a:lnTo>
                  <a:lnTo>
                    <a:pt x="0" y="162585"/>
                  </a:lnTo>
                  <a:lnTo>
                    <a:pt x="0" y="932776"/>
                  </a:lnTo>
                  <a:lnTo>
                    <a:pt x="5892" y="975537"/>
                  </a:lnTo>
                  <a:lnTo>
                    <a:pt x="22491" y="1014247"/>
                  </a:lnTo>
                  <a:lnTo>
                    <a:pt x="48107" y="1047254"/>
                  </a:lnTo>
                  <a:lnTo>
                    <a:pt x="81102" y="1072883"/>
                  </a:lnTo>
                  <a:lnTo>
                    <a:pt x="119811" y="1089482"/>
                  </a:lnTo>
                  <a:lnTo>
                    <a:pt x="162585" y="1095375"/>
                  </a:lnTo>
                  <a:lnTo>
                    <a:pt x="932776" y="1095375"/>
                  </a:lnTo>
                  <a:lnTo>
                    <a:pt x="975537" y="1089482"/>
                  </a:lnTo>
                  <a:lnTo>
                    <a:pt x="1014247" y="1072883"/>
                  </a:lnTo>
                  <a:lnTo>
                    <a:pt x="1047242" y="1047254"/>
                  </a:lnTo>
                  <a:lnTo>
                    <a:pt x="1072870" y="1014247"/>
                  </a:lnTo>
                  <a:lnTo>
                    <a:pt x="1089469" y="975537"/>
                  </a:lnTo>
                  <a:lnTo>
                    <a:pt x="1090942" y="964857"/>
                  </a:lnTo>
                  <a:lnTo>
                    <a:pt x="1095375" y="932776"/>
                  </a:lnTo>
                  <a:lnTo>
                    <a:pt x="1095375" y="386219"/>
                  </a:lnTo>
                  <a:lnTo>
                    <a:pt x="1095375" y="323037"/>
                  </a:lnTo>
                  <a:lnTo>
                    <a:pt x="1095375" y="162585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1"/>
    </mc:Choice>
    <mc:Fallback xmlns="">
      <p:transition spd="slow" advTm="51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611" y="3171736"/>
              <a:ext cx="5095874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3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5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8" y="19185"/>
                </a:lnTo>
                <a:lnTo>
                  <a:pt x="5040254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1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7" y="117341"/>
                </a:lnTo>
                <a:lnTo>
                  <a:pt x="4616499" y="131891"/>
                </a:lnTo>
                <a:lnTo>
                  <a:pt x="4571876" y="147134"/>
                </a:lnTo>
                <a:lnTo>
                  <a:pt x="4527722" y="163062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3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0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5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4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1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6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1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0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8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5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29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7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8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01851" y="3931856"/>
            <a:ext cx="1227836" cy="3420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0621" y="5208206"/>
            <a:ext cx="1896249" cy="34380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405203" y="3414751"/>
            <a:ext cx="7174230" cy="2569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285"/>
              </a:lnSpc>
              <a:spcBef>
                <a:spcPts val="105"/>
              </a:spcBef>
            </a:pPr>
            <a:r>
              <a:rPr sz="2750" spc="-120" dirty="0">
                <a:solidFill>
                  <a:srgbClr val="332C2C"/>
                </a:solidFill>
                <a:latin typeface="Verdana"/>
                <a:cs typeface="Verdana"/>
              </a:rPr>
              <a:t>In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this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presentation,</a:t>
            </a:r>
            <a:r>
              <a:rPr sz="27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60" dirty="0">
                <a:solidFill>
                  <a:srgbClr val="332C2C"/>
                </a:solidFill>
                <a:latin typeface="Verdana"/>
                <a:cs typeface="Verdana"/>
              </a:rPr>
              <a:t>we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will</a:t>
            </a:r>
            <a:r>
              <a:rPr sz="27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explore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332C2C"/>
                </a:solidFill>
                <a:latin typeface="Verdana"/>
                <a:cs typeface="Verdana"/>
              </a:rPr>
              <a:t>how</a:t>
            </a:r>
            <a:endParaRPr sz="2750">
              <a:latin typeface="Verdana"/>
              <a:cs typeface="Verdana"/>
            </a:endParaRPr>
          </a:p>
          <a:p>
            <a:pPr marL="12700" marR="727075">
              <a:lnSpc>
                <a:spcPts val="3300"/>
              </a:lnSpc>
              <a:spcBef>
                <a:spcPts val="195"/>
              </a:spcBef>
            </a:pPr>
            <a:r>
              <a:rPr sz="2850" i="1" dirty="0">
                <a:solidFill>
                  <a:srgbClr val="332C2C"/>
                </a:solidFill>
                <a:latin typeface="Verdana"/>
                <a:cs typeface="Verdana"/>
              </a:rPr>
              <a:t>machine</a:t>
            </a:r>
            <a:r>
              <a:rPr sz="2850" i="1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50" i="1" spc="-35" dirty="0">
                <a:solidFill>
                  <a:srgbClr val="332C2C"/>
                </a:solidFill>
                <a:latin typeface="Verdana"/>
                <a:cs typeface="Verdana"/>
              </a:rPr>
              <a:t>learning</a:t>
            </a:r>
            <a:r>
              <a:rPr sz="2850" i="1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can</a:t>
            </a:r>
            <a:r>
              <a:rPr sz="27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80" dirty="0">
                <a:solidFill>
                  <a:srgbClr val="332C2C"/>
                </a:solidFill>
                <a:latin typeface="Verdana"/>
                <a:cs typeface="Verdana"/>
              </a:rPr>
              <a:t>be</a:t>
            </a:r>
            <a:r>
              <a:rPr sz="27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used</a:t>
            </a:r>
            <a:r>
              <a:rPr sz="27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to 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gold</a:t>
            </a:r>
            <a:r>
              <a:rPr sz="27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stock</a:t>
            </a:r>
            <a:r>
              <a:rPr sz="27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prices.</a:t>
            </a:r>
            <a:r>
              <a:rPr sz="27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We</a:t>
            </a:r>
            <a:r>
              <a:rPr sz="27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will</a:t>
            </a:r>
            <a:r>
              <a:rPr sz="27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discuss</a:t>
            </a:r>
            <a:r>
              <a:rPr sz="27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ts val="3265"/>
              </a:lnSpc>
            </a:pP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challenges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7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2750" spc="-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opportunities</a:t>
            </a:r>
            <a:r>
              <a:rPr sz="2750" spc="-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in</a:t>
            </a:r>
            <a:r>
              <a:rPr sz="2750" spc="-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this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ﬁeld</a:t>
            </a:r>
            <a:endParaRPr sz="2750">
              <a:latin typeface="Verdana"/>
              <a:cs typeface="Verdana"/>
            </a:endParaRPr>
          </a:p>
          <a:p>
            <a:pPr marL="12700" marR="1181100">
              <a:lnSpc>
                <a:spcPct val="100000"/>
              </a:lnSpc>
              <a:spcBef>
                <a:spcPts val="75"/>
              </a:spcBef>
              <a:tabLst>
                <a:tab pos="5509260" algn="l"/>
              </a:tabLst>
            </a:pPr>
            <a:r>
              <a:rPr sz="2750" spc="7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27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explore</a:t>
            </a:r>
            <a:r>
              <a:rPr sz="27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various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	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for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prediction.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08" rIns="0" bIns="0" rtlCol="0">
            <a:spAutoFit/>
          </a:bodyPr>
          <a:lstStyle/>
          <a:p>
            <a:pPr marL="7525384">
              <a:lnSpc>
                <a:spcPct val="100000"/>
              </a:lnSpc>
              <a:spcBef>
                <a:spcPts val="100"/>
              </a:spcBef>
            </a:pPr>
            <a:r>
              <a:rPr spc="135" dirty="0">
                <a:latin typeface="Times New Roman"/>
                <a:cs typeface="Times New Roman"/>
              </a:rPr>
              <a:t>Introduction</a:t>
            </a:r>
          </a:p>
        </p:txBody>
      </p:sp>
      <p:pic>
        <p:nvPicPr>
          <p:cNvPr id="12" name="Machine Learning ML he 1">
            <a:hlinkClick r:id="" action="ppaction://media"/>
            <a:extLst>
              <a:ext uri="{FF2B5EF4-FFF2-40B4-BE49-F238E27FC236}">
                <a16:creationId xmlns:a16="http://schemas.microsoft.com/office/drawing/2014/main" id="{8C77A605-EB9D-BD00-ACF6-823C5DD4D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879049" y="90911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25"/>
    </mc:Choice>
    <mc:Fallback xmlns="">
      <p:transition spd="slow" advTm="1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12"/>
        <p14:stopEvt time="13997" objId="1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6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2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7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9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2" y="2533111"/>
                  </a:lnTo>
                  <a:lnTo>
                    <a:pt x="2623668" y="2577543"/>
                  </a:lnTo>
                  <a:lnTo>
                    <a:pt x="2648783" y="2622016"/>
                  </a:lnTo>
                  <a:lnTo>
                    <a:pt x="2673880" y="2666518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8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3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40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2"/>
                  </a:lnTo>
                  <a:lnTo>
                    <a:pt x="3312378" y="3759424"/>
                  </a:lnTo>
                  <a:lnTo>
                    <a:pt x="3339025" y="3801175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7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4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9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7" y="5038063"/>
                  </a:lnTo>
                  <a:lnTo>
                    <a:pt x="4433154" y="5064754"/>
                  </a:lnTo>
                  <a:lnTo>
                    <a:pt x="4468623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1"/>
                  </a:lnTo>
                  <a:lnTo>
                    <a:pt x="4726914" y="5255661"/>
                  </a:lnTo>
                  <a:lnTo>
                    <a:pt x="4765312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6"/>
                  </a:lnTo>
                  <a:lnTo>
                    <a:pt x="4922875" y="5353028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9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7483" rIns="0" bIns="0" rtlCol="0">
            <a:spAutoFit/>
          </a:bodyPr>
          <a:lstStyle/>
          <a:p>
            <a:pPr marL="8757285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Times New Roman"/>
                <a:cs typeface="Times New Roman"/>
              </a:rPr>
              <a:t>Gold</a:t>
            </a:r>
            <a:r>
              <a:rPr spc="-345" dirty="0">
                <a:latin typeface="Times New Roman"/>
                <a:cs typeface="Times New Roman"/>
              </a:rPr>
              <a:t> </a:t>
            </a:r>
            <a:r>
              <a:rPr spc="-35" dirty="0">
                <a:latin typeface="Times New Roman"/>
                <a:cs typeface="Times New Roman"/>
              </a:rPr>
              <a:t>Stock</a:t>
            </a:r>
            <a:r>
              <a:rPr spc="-34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Analysis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31434" y="3937215"/>
            <a:ext cx="1815579" cy="3438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617252" y="3420110"/>
            <a:ext cx="7136130" cy="2150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  <a:tabLst>
                <a:tab pos="3901440" algn="l"/>
              </a:tabLst>
            </a:pPr>
            <a:r>
              <a:rPr sz="2750" spc="245" dirty="0">
                <a:solidFill>
                  <a:srgbClr val="332C2C"/>
                </a:solidFill>
                <a:latin typeface="Tahoma"/>
                <a:cs typeface="Tahoma"/>
              </a:rPr>
              <a:t>Understanding</a:t>
            </a:r>
            <a:r>
              <a:rPr sz="2750" spc="-120" dirty="0">
                <a:solidFill>
                  <a:srgbClr val="332C2C"/>
                </a:solidFill>
                <a:latin typeface="Tahoma"/>
                <a:cs typeface="Tahoma"/>
              </a:rPr>
              <a:t> </a:t>
            </a:r>
            <a:r>
              <a:rPr sz="2750" spc="229" dirty="0">
                <a:solidFill>
                  <a:srgbClr val="332C2C"/>
                </a:solidFill>
                <a:latin typeface="Tahoma"/>
                <a:cs typeface="Tahoma"/>
              </a:rPr>
              <a:t>the</a:t>
            </a:r>
            <a:r>
              <a:rPr sz="2750" spc="-120" dirty="0">
                <a:solidFill>
                  <a:srgbClr val="332C2C"/>
                </a:solidFill>
                <a:latin typeface="Tahoma"/>
                <a:cs typeface="Tahoma"/>
              </a:rPr>
              <a:t> </a:t>
            </a:r>
            <a:r>
              <a:rPr sz="2750" spc="160" dirty="0">
                <a:solidFill>
                  <a:srgbClr val="332C2C"/>
                </a:solidFill>
                <a:latin typeface="Tahoma"/>
                <a:cs typeface="Tahoma"/>
              </a:rPr>
              <a:t>historical</a:t>
            </a:r>
            <a:r>
              <a:rPr sz="2750" spc="-120" dirty="0">
                <a:solidFill>
                  <a:srgbClr val="332C2C"/>
                </a:solidFill>
                <a:latin typeface="Tahoma"/>
                <a:cs typeface="Tahoma"/>
              </a:rPr>
              <a:t> </a:t>
            </a:r>
            <a:r>
              <a:rPr sz="2750" spc="200" dirty="0">
                <a:solidFill>
                  <a:srgbClr val="332C2C"/>
                </a:solidFill>
                <a:latin typeface="Tahoma"/>
                <a:cs typeface="Tahoma"/>
              </a:rPr>
              <a:t>trends</a:t>
            </a:r>
            <a:r>
              <a:rPr sz="2750" spc="-120" dirty="0">
                <a:solidFill>
                  <a:srgbClr val="332C2C"/>
                </a:solidFill>
                <a:latin typeface="Tahoma"/>
                <a:cs typeface="Tahoma"/>
              </a:rPr>
              <a:t> </a:t>
            </a:r>
            <a:r>
              <a:rPr sz="2750" spc="250" dirty="0">
                <a:solidFill>
                  <a:srgbClr val="332C2C"/>
                </a:solidFill>
                <a:latin typeface="Tahoma"/>
                <a:cs typeface="Tahoma"/>
              </a:rPr>
              <a:t>and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patterns</a:t>
            </a:r>
            <a:r>
              <a:rPr sz="27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in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	prices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332C2C"/>
                </a:solidFill>
                <a:latin typeface="Verdana"/>
                <a:cs typeface="Verdana"/>
              </a:rPr>
              <a:t>is</a:t>
            </a:r>
            <a:r>
              <a:rPr sz="27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crucial</a:t>
            </a:r>
            <a:r>
              <a:rPr sz="27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for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accurate</a:t>
            </a:r>
            <a:r>
              <a:rPr sz="27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prediction.</a:t>
            </a:r>
            <a:r>
              <a:rPr sz="27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We</a:t>
            </a:r>
            <a:r>
              <a:rPr sz="27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will</a:t>
            </a:r>
            <a:r>
              <a:rPr sz="27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analyze</a:t>
            </a:r>
            <a:r>
              <a:rPr sz="27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factors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60" dirty="0">
                <a:solidFill>
                  <a:srgbClr val="332C2C"/>
                </a:solidFill>
                <a:latin typeface="Verdana"/>
                <a:cs typeface="Verdana"/>
              </a:rPr>
              <a:t>inﬂuencing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gold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prices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7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their </a:t>
            </a:r>
            <a:r>
              <a:rPr sz="2750" spc="75" dirty="0">
                <a:solidFill>
                  <a:srgbClr val="332C2C"/>
                </a:solidFill>
                <a:latin typeface="Verdana"/>
                <a:cs typeface="Verdana"/>
              </a:rPr>
              <a:t>impact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80" dirty="0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stock</a:t>
            </a:r>
            <a:r>
              <a:rPr sz="27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values.</a:t>
            </a:r>
            <a:endParaRPr sz="2750" dirty="0">
              <a:latin typeface="Verdana"/>
              <a:cs typeface="Verdana"/>
            </a:endParaRPr>
          </a:p>
        </p:txBody>
      </p:sp>
      <p:pic>
        <p:nvPicPr>
          <p:cNvPr id="9" name="Analyzing historical tren 1">
            <a:hlinkClick r:id="" action="ppaction://media"/>
            <a:extLst>
              <a:ext uri="{FF2B5EF4-FFF2-40B4-BE49-F238E27FC236}">
                <a16:creationId xmlns:a16="http://schemas.microsoft.com/office/drawing/2014/main" id="{9184E3CC-127A-8131-4DE7-4559EB8B2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68500" y="767238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2"/>
    </mc:Choice>
    <mc:Fallback xmlns="">
      <p:transition spd="slow" advTm="10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9"/>
        <p14:stopEvt time="10034" objId="9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6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2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7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9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2" y="2533111"/>
                  </a:lnTo>
                  <a:lnTo>
                    <a:pt x="2623668" y="2577543"/>
                  </a:lnTo>
                  <a:lnTo>
                    <a:pt x="2648783" y="2622016"/>
                  </a:lnTo>
                  <a:lnTo>
                    <a:pt x="2673880" y="2666518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8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3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40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2"/>
                  </a:lnTo>
                  <a:lnTo>
                    <a:pt x="3312378" y="3759424"/>
                  </a:lnTo>
                  <a:lnTo>
                    <a:pt x="3339025" y="3801175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7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4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9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7" y="5038063"/>
                  </a:lnTo>
                  <a:lnTo>
                    <a:pt x="4433154" y="5064754"/>
                  </a:lnTo>
                  <a:lnTo>
                    <a:pt x="4468623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1"/>
                  </a:lnTo>
                  <a:lnTo>
                    <a:pt x="4726914" y="5255661"/>
                  </a:lnTo>
                  <a:lnTo>
                    <a:pt x="4765312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6"/>
                  </a:lnTo>
                  <a:lnTo>
                    <a:pt x="4922875" y="5353028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9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7483" rIns="0" bIns="0" rtlCol="0">
            <a:spAutoFit/>
          </a:bodyPr>
          <a:lstStyle/>
          <a:p>
            <a:pPr marL="8759190">
              <a:lnSpc>
                <a:spcPct val="100000"/>
              </a:lnSpc>
              <a:spcBef>
                <a:spcPts val="100"/>
              </a:spcBef>
            </a:pPr>
            <a:r>
              <a:rPr spc="55" dirty="0">
                <a:latin typeface="Times New Roman"/>
                <a:cs typeface="Times New Roman"/>
              </a:rPr>
              <a:t>Data</a:t>
            </a:r>
            <a:r>
              <a:rPr spc="-35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Collection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68688" y="4464050"/>
            <a:ext cx="7543800" cy="281250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  <a:tabLst>
                <a:tab pos="3175000" algn="l"/>
              </a:tabLst>
            </a:pPr>
            <a:r>
              <a:rPr sz="3600" spc="240" dirty="0">
                <a:solidFill>
                  <a:srgbClr val="332C2C"/>
                </a:solidFill>
                <a:latin typeface="+mn-lt"/>
                <a:cs typeface="Tahoma"/>
              </a:rPr>
              <a:t>High-</a:t>
            </a:r>
            <a:r>
              <a:rPr sz="3600" spc="175" dirty="0">
                <a:solidFill>
                  <a:srgbClr val="332C2C"/>
                </a:solidFill>
                <a:latin typeface="+mn-lt"/>
                <a:cs typeface="Tahoma"/>
              </a:rPr>
              <a:t>quality</a:t>
            </a:r>
            <a:r>
              <a:rPr lang="en-US" sz="3600" spc="175" dirty="0">
                <a:solidFill>
                  <a:srgbClr val="332C2C"/>
                </a:solidFill>
                <a:latin typeface="+mn-lt"/>
                <a:cs typeface="Tahoma"/>
              </a:rPr>
              <a:t> data </a:t>
            </a:r>
            <a:r>
              <a:rPr sz="3600" spc="-70" dirty="0">
                <a:solidFill>
                  <a:srgbClr val="332C2C"/>
                </a:solidFill>
                <a:latin typeface="+mn-lt"/>
                <a:cs typeface="Verdana"/>
              </a:rPr>
              <a:t>is</a:t>
            </a:r>
            <a:r>
              <a:rPr sz="3600" spc="-22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20" dirty="0">
                <a:solidFill>
                  <a:srgbClr val="332C2C"/>
                </a:solidFill>
                <a:latin typeface="+mn-lt"/>
                <a:cs typeface="Verdana"/>
              </a:rPr>
              <a:t>essential</a:t>
            </a:r>
            <a:r>
              <a:rPr sz="3600" spc="-22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35" dirty="0">
                <a:solidFill>
                  <a:srgbClr val="332C2C"/>
                </a:solidFill>
                <a:latin typeface="+mn-lt"/>
                <a:cs typeface="Verdana"/>
              </a:rPr>
              <a:t>for</a:t>
            </a:r>
            <a:r>
              <a:rPr sz="3600" spc="-215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10" dirty="0">
                <a:solidFill>
                  <a:srgbClr val="332C2C"/>
                </a:solidFill>
                <a:latin typeface="+mn-lt"/>
                <a:cs typeface="Verdana"/>
              </a:rPr>
              <a:t>training accurate</a:t>
            </a:r>
            <a:r>
              <a:rPr sz="3600" spc="-19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70" dirty="0">
                <a:solidFill>
                  <a:srgbClr val="332C2C"/>
                </a:solidFill>
                <a:latin typeface="+mn-lt"/>
                <a:cs typeface="Verdana"/>
              </a:rPr>
              <a:t>machine</a:t>
            </a:r>
            <a:r>
              <a:rPr sz="3600" spc="-19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+mn-lt"/>
                <a:cs typeface="Verdana"/>
              </a:rPr>
              <a:t>learning</a:t>
            </a:r>
            <a:r>
              <a:rPr sz="3600" spc="-185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20" dirty="0">
                <a:solidFill>
                  <a:srgbClr val="332C2C"/>
                </a:solidFill>
                <a:latin typeface="+mn-lt"/>
                <a:cs typeface="Verdana"/>
              </a:rPr>
              <a:t>models.</a:t>
            </a:r>
            <a:r>
              <a:rPr sz="3600" spc="-19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90" dirty="0">
                <a:solidFill>
                  <a:srgbClr val="332C2C"/>
                </a:solidFill>
                <a:latin typeface="+mn-lt"/>
                <a:cs typeface="Verdana"/>
              </a:rPr>
              <a:t>We</a:t>
            </a:r>
            <a:r>
              <a:rPr sz="3600" spc="-185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20" dirty="0">
                <a:solidFill>
                  <a:srgbClr val="332C2C"/>
                </a:solidFill>
                <a:latin typeface="+mn-lt"/>
                <a:cs typeface="Verdana"/>
              </a:rPr>
              <a:t>will </a:t>
            </a:r>
            <a:r>
              <a:rPr sz="3600" spc="-25" dirty="0">
                <a:solidFill>
                  <a:srgbClr val="332C2C"/>
                </a:solidFill>
                <a:latin typeface="+mn-lt"/>
                <a:cs typeface="Verdana"/>
              </a:rPr>
              <a:t>explore</a:t>
            </a:r>
            <a:r>
              <a:rPr sz="3600" spc="-204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20" dirty="0">
                <a:solidFill>
                  <a:srgbClr val="332C2C"/>
                </a:solidFill>
                <a:latin typeface="+mn-lt"/>
                <a:cs typeface="Verdana"/>
              </a:rPr>
              <a:t>sources</a:t>
            </a:r>
            <a:r>
              <a:rPr sz="3600" spc="-20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35" dirty="0">
                <a:solidFill>
                  <a:srgbClr val="332C2C"/>
                </a:solidFill>
                <a:latin typeface="+mn-lt"/>
                <a:cs typeface="Verdana"/>
              </a:rPr>
              <a:t>for</a:t>
            </a:r>
            <a:r>
              <a:rPr sz="3600" spc="-204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85" dirty="0">
                <a:solidFill>
                  <a:srgbClr val="332C2C"/>
                </a:solidFill>
                <a:latin typeface="+mn-lt"/>
                <a:cs typeface="Verdana"/>
              </a:rPr>
              <a:t>gold</a:t>
            </a:r>
            <a:r>
              <a:rPr sz="3600" spc="-20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10" dirty="0">
                <a:solidFill>
                  <a:srgbClr val="332C2C"/>
                </a:solidFill>
                <a:latin typeface="+mn-lt"/>
                <a:cs typeface="Verdana"/>
              </a:rPr>
              <a:t>stock</a:t>
            </a:r>
            <a:r>
              <a:rPr sz="3600" spc="-20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+mn-lt"/>
                <a:cs typeface="Verdana"/>
              </a:rPr>
              <a:t>data</a:t>
            </a:r>
            <a:r>
              <a:rPr sz="3600" spc="-204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50" dirty="0">
                <a:solidFill>
                  <a:srgbClr val="332C2C"/>
                </a:solidFill>
                <a:latin typeface="+mn-lt"/>
                <a:cs typeface="Verdana"/>
              </a:rPr>
              <a:t>and </a:t>
            </a:r>
            <a:r>
              <a:rPr sz="3600" dirty="0">
                <a:solidFill>
                  <a:srgbClr val="332C2C"/>
                </a:solidFill>
                <a:latin typeface="+mn-lt"/>
                <a:cs typeface="Verdana"/>
              </a:rPr>
              <a:t>discuss</a:t>
            </a:r>
            <a:r>
              <a:rPr sz="3600" spc="-204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+mn-lt"/>
                <a:cs typeface="Verdana"/>
              </a:rPr>
              <a:t>the</a:t>
            </a:r>
            <a:r>
              <a:rPr sz="3600" spc="-20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55" dirty="0">
                <a:solidFill>
                  <a:srgbClr val="332C2C"/>
                </a:solidFill>
                <a:latin typeface="+mn-lt"/>
                <a:cs typeface="Verdana"/>
              </a:rPr>
              <a:t>importance</a:t>
            </a:r>
            <a:r>
              <a:rPr sz="3600" spc="-204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+mn-lt"/>
                <a:cs typeface="Verdana"/>
              </a:rPr>
              <a:t>of</a:t>
            </a:r>
            <a:r>
              <a:rPr sz="3600" spc="-20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20" dirty="0">
                <a:solidFill>
                  <a:srgbClr val="332C2C"/>
                </a:solidFill>
                <a:latin typeface="+mn-lt"/>
                <a:cs typeface="Verdana"/>
              </a:rPr>
              <a:t>data </a:t>
            </a:r>
            <a:r>
              <a:rPr sz="3600" dirty="0">
                <a:solidFill>
                  <a:srgbClr val="332C2C"/>
                </a:solidFill>
                <a:latin typeface="+mn-lt"/>
                <a:cs typeface="Verdana"/>
              </a:rPr>
              <a:t>preprocessing</a:t>
            </a:r>
            <a:r>
              <a:rPr sz="3600" spc="-110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75" dirty="0">
                <a:solidFill>
                  <a:srgbClr val="332C2C"/>
                </a:solidFill>
                <a:latin typeface="+mn-lt"/>
                <a:cs typeface="Verdana"/>
              </a:rPr>
              <a:t>and</a:t>
            </a:r>
            <a:r>
              <a:rPr sz="3600" spc="-105" dirty="0">
                <a:solidFill>
                  <a:srgbClr val="332C2C"/>
                </a:solidFill>
                <a:latin typeface="+mn-lt"/>
                <a:cs typeface="Verdana"/>
              </a:rPr>
              <a:t> </a:t>
            </a:r>
            <a:r>
              <a:rPr sz="3600" spc="-10" dirty="0">
                <a:solidFill>
                  <a:srgbClr val="332C2C"/>
                </a:solidFill>
                <a:latin typeface="+mn-lt"/>
                <a:cs typeface="Verdana"/>
              </a:rPr>
              <a:t>cleaning.</a:t>
            </a:r>
            <a:endParaRPr sz="3600" dirty="0">
              <a:latin typeface="+mn-lt"/>
              <a:cs typeface="Verdana"/>
            </a:endParaRPr>
          </a:p>
        </p:txBody>
      </p:sp>
      <p:pic>
        <p:nvPicPr>
          <p:cNvPr id="9" name="High-quality data is esse 1">
            <a:hlinkClick r:id="" action="ppaction://media"/>
            <a:extLst>
              <a:ext uri="{FF2B5EF4-FFF2-40B4-BE49-F238E27FC236}">
                <a16:creationId xmlns:a16="http://schemas.microsoft.com/office/drawing/2014/main" id="{1F10341F-1165-4E4E-7B2A-CAB15F236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51000" y="852646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2"/>
    </mc:Choice>
    <mc:Fallback xmlns="">
      <p:transition spd="slow" advTm="10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9"/>
        <p14:stopEvt time="10392" objId="9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897"/>
            <a:ext cx="18300700" cy="10295890"/>
            <a:chOff x="-12500" y="3897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20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7483" rIns="0" bIns="0" rtlCol="0">
            <a:spAutoFit/>
          </a:bodyPr>
          <a:lstStyle/>
          <a:p>
            <a:pPr marL="8757285">
              <a:lnSpc>
                <a:spcPct val="100000"/>
              </a:lnSpc>
              <a:spcBef>
                <a:spcPts val="100"/>
              </a:spcBef>
            </a:pPr>
            <a:r>
              <a:rPr spc="120" dirty="0">
                <a:latin typeface="Times New Roman"/>
                <a:cs typeface="Times New Roman"/>
              </a:rPr>
              <a:t>Feature</a:t>
            </a:r>
            <a:r>
              <a:rPr spc="-340" dirty="0">
                <a:latin typeface="Times New Roman"/>
                <a:cs typeface="Times New Roman"/>
              </a:rPr>
              <a:t> </a:t>
            </a:r>
            <a:r>
              <a:rPr spc="40" dirty="0">
                <a:latin typeface="Times New Roman"/>
                <a:cs typeface="Times New Roman"/>
              </a:rPr>
              <a:t>Engineering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17302" y="3420110"/>
            <a:ext cx="7762647" cy="315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</a:pPr>
            <a:r>
              <a:rPr sz="2800" spc="170" dirty="0">
                <a:solidFill>
                  <a:srgbClr val="332C2C"/>
                </a:solidFill>
                <a:latin typeface="Tahoma"/>
                <a:cs typeface="Tahoma"/>
              </a:rPr>
              <a:t>Identifying</a:t>
            </a:r>
            <a:r>
              <a:rPr sz="2800" spc="-130" dirty="0">
                <a:solidFill>
                  <a:srgbClr val="332C2C"/>
                </a:solidFill>
                <a:latin typeface="Tahoma"/>
                <a:cs typeface="Tahoma"/>
              </a:rPr>
              <a:t> </a:t>
            </a:r>
            <a:r>
              <a:rPr sz="2800" spc="275" dirty="0">
                <a:solidFill>
                  <a:srgbClr val="332C2C"/>
                </a:solidFill>
                <a:latin typeface="Tahoma"/>
                <a:cs typeface="Tahoma"/>
              </a:rPr>
              <a:t>and</a:t>
            </a:r>
            <a:r>
              <a:rPr sz="2800" spc="-130" dirty="0">
                <a:solidFill>
                  <a:srgbClr val="332C2C"/>
                </a:solidFill>
                <a:latin typeface="Tahoma"/>
                <a:cs typeface="Tahoma"/>
              </a:rPr>
              <a:t> </a:t>
            </a:r>
            <a:r>
              <a:rPr sz="2800" spc="204" dirty="0">
                <a:solidFill>
                  <a:srgbClr val="332C2C"/>
                </a:solidFill>
                <a:latin typeface="Tahoma"/>
                <a:cs typeface="Tahoma"/>
              </a:rPr>
              <a:t>selecting</a:t>
            </a:r>
            <a:r>
              <a:rPr sz="2800" spc="-130" dirty="0">
                <a:solidFill>
                  <a:srgbClr val="332C2C"/>
                </a:solidFill>
                <a:latin typeface="Tahoma"/>
                <a:cs typeface="Tahoma"/>
              </a:rPr>
              <a:t> </a:t>
            </a:r>
            <a:r>
              <a:rPr sz="2800" spc="229" dirty="0">
                <a:solidFill>
                  <a:srgbClr val="332C2C"/>
                </a:solidFill>
                <a:latin typeface="Tahoma"/>
                <a:cs typeface="Tahoma"/>
              </a:rPr>
              <a:t>the</a:t>
            </a:r>
            <a:r>
              <a:rPr sz="2800" spc="-125" dirty="0">
                <a:solidFill>
                  <a:srgbClr val="332C2C"/>
                </a:solidFill>
                <a:latin typeface="Tahoma"/>
                <a:cs typeface="Tahoma"/>
              </a:rPr>
              <a:t> </a:t>
            </a:r>
            <a:r>
              <a:rPr sz="2800" spc="195" dirty="0">
                <a:solidFill>
                  <a:srgbClr val="332C2C"/>
                </a:solidFill>
                <a:latin typeface="Tahoma"/>
                <a:cs typeface="Tahoma"/>
              </a:rPr>
              <a:t>right</a:t>
            </a:r>
            <a:r>
              <a:rPr lang="en-US" sz="2800" spc="195" dirty="0">
                <a:solidFill>
                  <a:srgbClr val="332C2C"/>
                </a:solidFill>
                <a:latin typeface="Tahoma"/>
                <a:cs typeface="Tahoma"/>
              </a:rPr>
              <a:t> feature</a:t>
            </a:r>
            <a:endParaRPr sz="2800" dirty="0">
              <a:latin typeface="Tahoma"/>
              <a:cs typeface="Tahoma"/>
            </a:endParaRPr>
          </a:p>
          <a:p>
            <a:pPr marL="12700" marR="5080">
              <a:lnSpc>
                <a:spcPct val="150000"/>
              </a:lnSpc>
              <a:spcBef>
                <a:spcPts val="25"/>
              </a:spcBef>
            </a:pPr>
            <a:r>
              <a:rPr sz="2800" spc="-70" dirty="0">
                <a:solidFill>
                  <a:srgbClr val="332C2C"/>
                </a:solidFill>
                <a:latin typeface="Verdana"/>
                <a:cs typeface="Verdana"/>
              </a:rPr>
              <a:t>is</a:t>
            </a:r>
            <a:r>
              <a:rPr sz="280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332C2C"/>
                </a:solidFill>
                <a:latin typeface="Verdana"/>
                <a:cs typeface="Verdana"/>
              </a:rPr>
              <a:t>critical</a:t>
            </a:r>
            <a:r>
              <a:rPr sz="280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332C2C"/>
                </a:solidFill>
                <a:latin typeface="Verdana"/>
                <a:cs typeface="Verdana"/>
              </a:rPr>
              <a:t>for</a:t>
            </a:r>
            <a:r>
              <a:rPr sz="280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332C2C"/>
                </a:solidFill>
                <a:latin typeface="Verdana"/>
                <a:cs typeface="Verdana"/>
              </a:rPr>
              <a:t>building</a:t>
            </a:r>
            <a:r>
              <a:rPr sz="280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332C2C"/>
                </a:solidFill>
                <a:latin typeface="Verdana"/>
                <a:cs typeface="Verdana"/>
              </a:rPr>
              <a:t>effective</a:t>
            </a:r>
            <a:r>
              <a:rPr sz="280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332C2C"/>
                </a:solidFill>
                <a:latin typeface="Verdana"/>
                <a:cs typeface="Verdana"/>
              </a:rPr>
              <a:t>prediction </a:t>
            </a:r>
            <a:r>
              <a:rPr sz="2800" spc="-20" dirty="0">
                <a:solidFill>
                  <a:srgbClr val="332C2C"/>
                </a:solidFill>
                <a:latin typeface="Verdana"/>
                <a:cs typeface="Verdana"/>
              </a:rPr>
              <a:t>models.</a:t>
            </a:r>
            <a:r>
              <a:rPr sz="2800" spc="-13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332C2C"/>
                </a:solidFill>
                <a:latin typeface="Verdana"/>
                <a:cs typeface="Verdana"/>
              </a:rPr>
              <a:t>We</a:t>
            </a:r>
            <a:r>
              <a:rPr sz="2800" spc="-1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332C2C"/>
                </a:solidFill>
                <a:latin typeface="Verdana"/>
                <a:cs typeface="Verdana"/>
              </a:rPr>
              <a:t>will</a:t>
            </a:r>
            <a:r>
              <a:rPr sz="2800" spc="-1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332C2C"/>
                </a:solidFill>
                <a:latin typeface="Verdana"/>
                <a:cs typeface="Verdana"/>
              </a:rPr>
              <a:t>discuss</a:t>
            </a:r>
            <a:r>
              <a:rPr sz="2800" spc="-1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332C2C"/>
                </a:solidFill>
                <a:latin typeface="Verdana"/>
                <a:cs typeface="Verdana"/>
              </a:rPr>
              <a:t>techniques</a:t>
            </a:r>
            <a:r>
              <a:rPr sz="2800" spc="-13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332C2C"/>
                </a:solidFill>
                <a:latin typeface="Verdana"/>
                <a:cs typeface="Verdana"/>
              </a:rPr>
              <a:t>for </a:t>
            </a:r>
            <a:r>
              <a:rPr sz="2800" spc="-20" dirty="0">
                <a:solidFill>
                  <a:srgbClr val="332C2C"/>
                </a:solidFill>
                <a:latin typeface="+mn-lt"/>
                <a:cs typeface="Verdana"/>
              </a:rPr>
              <a:t>feature</a:t>
            </a:r>
            <a:r>
              <a:rPr sz="280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332C2C"/>
                </a:solidFill>
                <a:latin typeface="Verdana"/>
                <a:cs typeface="Verdana"/>
              </a:rPr>
              <a:t>selection</a:t>
            </a:r>
            <a:r>
              <a:rPr sz="280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280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332C2C"/>
                </a:solidFill>
                <a:latin typeface="Verdana"/>
                <a:cs typeface="Verdana"/>
              </a:rPr>
              <a:t>extraction</a:t>
            </a:r>
            <a:r>
              <a:rPr sz="280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332C2C"/>
                </a:solidFill>
                <a:latin typeface="Verdana"/>
                <a:cs typeface="Verdana"/>
              </a:rPr>
              <a:t>in</a:t>
            </a:r>
            <a:r>
              <a:rPr sz="280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sz="2800" dirty="0">
                <a:solidFill>
                  <a:srgbClr val="332C2C"/>
                </a:solidFill>
                <a:latin typeface="Verdana"/>
                <a:cs typeface="Verdana"/>
              </a:rPr>
              <a:t>context</a:t>
            </a:r>
            <a:r>
              <a:rPr sz="28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28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332C2C"/>
                </a:solidFill>
                <a:latin typeface="Verdana"/>
                <a:cs typeface="Verdana"/>
              </a:rPr>
              <a:t>gold</a:t>
            </a:r>
            <a:r>
              <a:rPr sz="28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332C2C"/>
                </a:solidFill>
                <a:latin typeface="Verdana"/>
                <a:cs typeface="Verdana"/>
              </a:rPr>
              <a:t>stock</a:t>
            </a:r>
            <a:r>
              <a:rPr sz="28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332C2C"/>
                </a:solidFill>
                <a:latin typeface="Verdana"/>
                <a:cs typeface="Verdana"/>
              </a:rPr>
              <a:t>prices.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9" name="identifying and selecting 1 (1)">
            <a:hlinkClick r:id="" action="ppaction://media"/>
            <a:extLst>
              <a:ext uri="{FF2B5EF4-FFF2-40B4-BE49-F238E27FC236}">
                <a16:creationId xmlns:a16="http://schemas.microsoft.com/office/drawing/2014/main" id="{799C479E-4232-C125-1103-E5F3F006D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89125" y="874553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1"/>
    </mc:Choice>
    <mc:Fallback xmlns="">
      <p:transition spd="slow" advTm="11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9"/>
        <p14:stopEvt time="10843" objId="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108"/>
            <a:ext cx="7204709" cy="7168515"/>
            <a:chOff x="11096307" y="3131108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3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5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8" y="19185"/>
                  </a:lnTo>
                  <a:lnTo>
                    <a:pt x="5040254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1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7" y="117341"/>
                  </a:lnTo>
                  <a:lnTo>
                    <a:pt x="4616499" y="131891"/>
                  </a:lnTo>
                  <a:lnTo>
                    <a:pt x="4571876" y="147134"/>
                  </a:lnTo>
                  <a:lnTo>
                    <a:pt x="4527722" y="163062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3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0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5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4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1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6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1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0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8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5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29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7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8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108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30350" y="2633825"/>
            <a:ext cx="8052694" cy="6574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10" dirty="0" err="1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__Inter_aaf875"/>
              </a:rPr>
              <a:t>Market</a:t>
            </a:r>
            <a:r>
              <a:rPr lang="en-US" sz="3200" b="1" i="0" dirty="0">
                <a:solidFill>
                  <a:srgbClr val="374151"/>
                </a:solidFill>
                <a:effectLst/>
                <a:latin typeface="__Inter_aaf875"/>
              </a:rPr>
              <a:t> Volatility: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__Inter_aaf875"/>
              </a:rPr>
              <a:t> Gold prices can be influenced by various unpredictable factors, making accurate predictions challenging.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374151"/>
                </a:solidFill>
                <a:effectLst/>
                <a:latin typeface="__Inter_aaf875"/>
              </a:rPr>
              <a:t>Data Quality: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__Inter_aaf875"/>
              </a:rPr>
              <a:t> Using clean and accurate data is crucial for building reliable ML models.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374151"/>
                </a:solidFill>
                <a:effectLst/>
                <a:latin typeface="__Inter_aaf875"/>
              </a:rPr>
              <a:t>Model Complexity: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__Inter_aaf875"/>
              </a:rPr>
              <a:t> Balancing model complexity with the amount of data available is essential to prevent overfitting.</a:t>
            </a:r>
          </a:p>
          <a:p>
            <a:pPr marL="12700">
              <a:lnSpc>
                <a:spcPct val="150000"/>
              </a:lnSpc>
              <a:spcBef>
                <a:spcPts val="105"/>
              </a:spcBef>
            </a:pPr>
            <a:endParaRPr lang="en-US" sz="32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100"/>
              </a:spcBef>
            </a:pPr>
            <a:r>
              <a:rPr spc="135" dirty="0">
                <a:latin typeface="Times New Roman"/>
                <a:cs typeface="Times New Roman"/>
              </a:rPr>
              <a:t>Fundamental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Analysis</a:t>
            </a:r>
          </a:p>
        </p:txBody>
      </p:sp>
      <p:pic>
        <p:nvPicPr>
          <p:cNvPr id="11" name="By combining fundamental 1">
            <a:hlinkClick r:id="" action="ppaction://media"/>
            <a:extLst>
              <a:ext uri="{FF2B5EF4-FFF2-40B4-BE49-F238E27FC236}">
                <a16:creationId xmlns:a16="http://schemas.microsoft.com/office/drawing/2014/main" id="{212D45CD-6A94-A255-547E-6C77CB486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8125" y="84867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6"/>
    </mc:Choice>
    <mc:Fallback xmlns="">
      <p:transition spd="slow" advTm="13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11"/>
        <p14:stopEvt time="12633" objId="11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3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5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8" y="19185"/>
                  </a:lnTo>
                  <a:lnTo>
                    <a:pt x="5040254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1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7" y="117341"/>
                  </a:lnTo>
                  <a:lnTo>
                    <a:pt x="4616499" y="131891"/>
                  </a:lnTo>
                  <a:lnTo>
                    <a:pt x="4571876" y="147134"/>
                  </a:lnTo>
                  <a:lnTo>
                    <a:pt x="4527722" y="163062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3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0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5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4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1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6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1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0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8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5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29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7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8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5950" y="2472950"/>
            <a:ext cx="9067800" cy="6058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endParaRPr lang="en-US" sz="2800" b="0" i="0" dirty="0">
              <a:solidFill>
                <a:srgbClr val="374151"/>
              </a:solidFill>
              <a:effectLst/>
              <a:latin typeface="+mn-lt"/>
            </a:endParaRPr>
          </a:p>
          <a:p>
            <a:pPr marL="457200" lvl="1" algn="l">
              <a:lnSpc>
                <a:spcPct val="150000"/>
              </a:lnSpc>
            </a:pPr>
            <a:r>
              <a:rPr lang="en-US" sz="2800" b="1" i="0" dirty="0">
                <a:solidFill>
                  <a:srgbClr val="374151"/>
                </a:solidFill>
                <a:effectLst/>
                <a:latin typeface="+mn-lt"/>
              </a:rPr>
              <a:t>Split the data: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+mn-lt"/>
              </a:rPr>
              <a:t> Separate the data into training and testing sets. Train the model on the training set and evaluate its performance on the unseen test set.</a:t>
            </a:r>
          </a:p>
          <a:p>
            <a:pPr marL="457200" lvl="1" algn="l">
              <a:lnSpc>
                <a:spcPct val="150000"/>
              </a:lnSpc>
            </a:pPr>
            <a:r>
              <a:rPr lang="en-US" sz="2800" b="1" i="0" dirty="0">
                <a:solidFill>
                  <a:srgbClr val="374151"/>
                </a:solidFill>
                <a:effectLst/>
                <a:latin typeface="+mn-lt"/>
              </a:rPr>
              <a:t>Performance metrics: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+mn-lt"/>
              </a:rPr>
              <a:t> Use metrics like mean squared error (MSE), root mean squared error (RMSE), or R-squared to evaluate model accuracy.</a:t>
            </a:r>
          </a:p>
          <a:p>
            <a:pPr algn="l">
              <a:lnSpc>
                <a:spcPct val="150000"/>
              </a:lnSpc>
            </a:pPr>
            <a:r>
              <a:rPr lang="en-US" sz="2800" b="1" i="0" dirty="0">
                <a:solidFill>
                  <a:srgbClr val="374151"/>
                </a:solidFill>
                <a:effectLst/>
                <a:latin typeface="+mn-lt"/>
              </a:rPr>
              <a:t>    Prediction: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+mn-lt"/>
              </a:rPr>
              <a:t> Once the model is trained, use it to predict                         </a:t>
            </a:r>
            <a:r>
              <a:rPr lang="en-US" sz="2800" dirty="0">
                <a:solidFill>
                  <a:srgbClr val="374151"/>
                </a:solidFill>
                <a:latin typeface="+mn-lt"/>
              </a:rPr>
              <a:t>    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+mn-lt"/>
              </a:rPr>
              <a:t>future gold prices based on new data.</a:t>
            </a:r>
          </a:p>
          <a:p>
            <a:pPr marL="12700" algn="l">
              <a:lnSpc>
                <a:spcPct val="100000"/>
              </a:lnSpc>
              <a:spcBef>
                <a:spcPts val="105"/>
              </a:spcBef>
              <a:tabLst>
                <a:tab pos="6631940" algn="l"/>
              </a:tabLst>
            </a:pPr>
            <a:endParaRPr sz="2800" dirty="0">
              <a:latin typeface="+mn-lt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25"/>
              </a:spcBef>
            </a:pPr>
            <a:r>
              <a:rPr sz="5600" spc="-50" dirty="0"/>
              <a:t>Machine</a:t>
            </a:r>
            <a:r>
              <a:rPr sz="5600" spc="-229" dirty="0"/>
              <a:t> </a:t>
            </a:r>
            <a:r>
              <a:rPr sz="5600" spc="-105" dirty="0"/>
              <a:t>Learning</a:t>
            </a:r>
            <a:r>
              <a:rPr sz="5600" spc="-200" dirty="0"/>
              <a:t> </a:t>
            </a:r>
            <a:r>
              <a:rPr sz="5600" spc="-65" dirty="0"/>
              <a:t>Models</a:t>
            </a:r>
            <a:endParaRPr sz="5600"/>
          </a:p>
        </p:txBody>
      </p:sp>
      <p:pic>
        <p:nvPicPr>
          <p:cNvPr id="11" name="A machine learning model 1">
            <a:hlinkClick r:id="" action="ppaction://media"/>
            <a:extLst>
              <a:ext uri="{FF2B5EF4-FFF2-40B4-BE49-F238E27FC236}">
                <a16:creationId xmlns:a16="http://schemas.microsoft.com/office/drawing/2014/main" id="{6204F293-A08B-3669-C677-6457797D3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36213" y="85264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8"/>
    </mc:Choice>
    <mc:Fallback xmlns="">
      <p:transition spd="slow" advTm="14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11"/>
        <p14:stopEvt time="14423" objId="11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0FEB3F-5F1C-DE4A-988D-8C706296A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" t="748" r="17033"/>
          <a:stretch/>
        </p:blipFill>
        <p:spPr>
          <a:xfrm>
            <a:off x="4840909" y="2477643"/>
            <a:ext cx="13447091" cy="631596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463550" y="3419510"/>
            <a:ext cx="8198434" cy="3730830"/>
          </a:xfrm>
          <a:prstGeom prst="rect">
            <a:avLst/>
          </a:prstGeom>
          <a:solidFill>
            <a:schemeClr val="bg1">
              <a:alpha val="14000"/>
            </a:schemeClr>
          </a:solidFill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60"/>
              </a:spcBef>
              <a:tabLst>
                <a:tab pos="4318000" algn="l"/>
              </a:tabLst>
            </a:pPr>
            <a:r>
              <a:rPr spc="235" dirty="0"/>
              <a:t>Understanding</a:t>
            </a:r>
            <a:r>
              <a:rPr lang="en-IN" spc="235" dirty="0"/>
              <a:t> Volatility </a:t>
            </a:r>
            <a:r>
              <a:rPr spc="-70" dirty="0">
                <a:latin typeface="Verdana"/>
                <a:cs typeface="Verdana"/>
              </a:rPr>
              <a:t>is</a:t>
            </a:r>
            <a:r>
              <a:rPr spc="-18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crucial</a:t>
            </a:r>
            <a:r>
              <a:rPr spc="-18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for </a:t>
            </a:r>
            <a:r>
              <a:rPr spc="-30" dirty="0">
                <a:latin typeface="Verdana"/>
                <a:cs typeface="Verdana"/>
              </a:rPr>
              <a:t>assessing</a:t>
            </a:r>
            <a:r>
              <a:rPr spc="-1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the</a:t>
            </a:r>
            <a:r>
              <a:rPr spc="-1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potential</a:t>
            </a:r>
            <a:r>
              <a:rPr spc="-125" dirty="0">
                <a:latin typeface="Verdana"/>
                <a:cs typeface="Verdana"/>
              </a:rPr>
              <a:t> </a:t>
            </a:r>
            <a:r>
              <a:rPr spc="-60" dirty="0">
                <a:latin typeface="Verdana"/>
                <a:cs typeface="Verdana"/>
              </a:rPr>
              <a:t>risk</a:t>
            </a:r>
            <a:r>
              <a:rPr spc="-120" dirty="0">
                <a:latin typeface="Verdana"/>
                <a:cs typeface="Verdana"/>
              </a:rPr>
              <a:t> </a:t>
            </a:r>
            <a:r>
              <a:rPr spc="50" dirty="0">
                <a:latin typeface="Verdana"/>
                <a:cs typeface="Verdana"/>
              </a:rPr>
              <a:t>and </a:t>
            </a:r>
            <a:r>
              <a:rPr dirty="0">
                <a:latin typeface="Verdana"/>
                <a:cs typeface="Verdana"/>
              </a:rPr>
              <a:t>uncertainty</a:t>
            </a:r>
            <a:r>
              <a:rPr spc="-19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associated</a:t>
            </a:r>
            <a:r>
              <a:rPr spc="-185" dirty="0">
                <a:latin typeface="Verdana"/>
                <a:cs typeface="Verdana"/>
              </a:rPr>
              <a:t> </a:t>
            </a:r>
            <a:r>
              <a:rPr spc="65" dirty="0">
                <a:latin typeface="Verdana"/>
                <a:cs typeface="Verdana"/>
              </a:rPr>
              <a:t>with</a:t>
            </a:r>
            <a:r>
              <a:rPr spc="-190" dirty="0">
                <a:latin typeface="Verdana"/>
                <a:cs typeface="Verdana"/>
              </a:rPr>
              <a:t> </a:t>
            </a:r>
            <a:r>
              <a:rPr spc="85" dirty="0">
                <a:latin typeface="Verdana"/>
                <a:cs typeface="Verdana"/>
              </a:rPr>
              <a:t>gold</a:t>
            </a:r>
            <a:r>
              <a:rPr spc="-18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prices. </a:t>
            </a:r>
            <a:r>
              <a:rPr dirty="0">
                <a:latin typeface="Verdana"/>
                <a:cs typeface="Verdana"/>
              </a:rPr>
              <a:t>Analyzing</a:t>
            </a:r>
            <a:r>
              <a:rPr spc="-17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historical</a:t>
            </a:r>
            <a:r>
              <a:rPr spc="-170" dirty="0">
                <a:latin typeface="Verdana"/>
                <a:cs typeface="Verdana"/>
              </a:rPr>
              <a:t> </a:t>
            </a:r>
            <a:r>
              <a:rPr spc="-50" dirty="0">
                <a:latin typeface="Verdana"/>
                <a:cs typeface="Verdana"/>
              </a:rPr>
              <a:t>volatility</a:t>
            </a:r>
            <a:r>
              <a:rPr spc="-165" dirty="0">
                <a:latin typeface="Verdana"/>
                <a:cs typeface="Verdana"/>
              </a:rPr>
              <a:t> </a:t>
            </a:r>
            <a:r>
              <a:rPr spc="75" dirty="0">
                <a:latin typeface="Verdana"/>
                <a:cs typeface="Verdana"/>
              </a:rPr>
              <a:t>and</a:t>
            </a:r>
            <a:r>
              <a:rPr spc="-170" dirty="0">
                <a:latin typeface="Verdana"/>
                <a:cs typeface="Verdana"/>
              </a:rPr>
              <a:t> </a:t>
            </a:r>
            <a:r>
              <a:rPr spc="60" dirty="0">
                <a:latin typeface="Verdana"/>
                <a:cs typeface="Verdana"/>
              </a:rPr>
              <a:t>implied </a:t>
            </a:r>
            <a:r>
              <a:rPr spc="-50" dirty="0">
                <a:latin typeface="Verdana"/>
                <a:cs typeface="Verdana"/>
              </a:rPr>
              <a:t>volatility</a:t>
            </a:r>
            <a:r>
              <a:rPr spc="-135" dirty="0">
                <a:latin typeface="Verdana"/>
                <a:cs typeface="Verdana"/>
              </a:rPr>
              <a:t> </a:t>
            </a:r>
            <a:r>
              <a:rPr spc="55" dirty="0">
                <a:latin typeface="Verdana"/>
                <a:cs typeface="Verdana"/>
              </a:rPr>
              <a:t>can</a:t>
            </a:r>
            <a:r>
              <a:rPr spc="-1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aid</a:t>
            </a:r>
            <a:r>
              <a:rPr spc="-135" dirty="0">
                <a:latin typeface="Verdana"/>
                <a:cs typeface="Verdana"/>
              </a:rPr>
              <a:t> </a:t>
            </a:r>
            <a:r>
              <a:rPr spc="50" dirty="0">
                <a:latin typeface="Verdana"/>
                <a:cs typeface="Verdana"/>
              </a:rPr>
              <a:t>in</a:t>
            </a:r>
            <a:r>
              <a:rPr spc="-1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developing</a:t>
            </a:r>
            <a:r>
              <a:rPr spc="-1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robust</a:t>
            </a:r>
            <a:r>
              <a:rPr spc="-13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price </a:t>
            </a:r>
            <a:r>
              <a:rPr spc="45" dirty="0">
                <a:latin typeface="Verdana"/>
                <a:cs typeface="Verdana"/>
              </a:rPr>
              <a:t>prediction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models.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Volatility</a:t>
            </a:r>
            <a:r>
              <a:rPr spc="-235" dirty="0"/>
              <a:t> </a:t>
            </a:r>
            <a:r>
              <a:rPr spc="-65" dirty="0"/>
              <a:t>Analysis</a:t>
            </a:r>
          </a:p>
        </p:txBody>
      </p:sp>
      <p:pic>
        <p:nvPicPr>
          <p:cNvPr id="13" name="Understanding Volatility 1">
            <a:hlinkClick r:id="" action="ppaction://media"/>
            <a:extLst>
              <a:ext uri="{FF2B5EF4-FFF2-40B4-BE49-F238E27FC236}">
                <a16:creationId xmlns:a16="http://schemas.microsoft.com/office/drawing/2014/main" id="{50AD5F79-715C-E382-6208-00CBB1A48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4700" y="89249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8"/>
    </mc:Choice>
    <mc:Fallback xmlns="">
      <p:transition spd="slow" advTm="1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13"/>
        <p14:stopEvt time="12223" objId="1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02D3E1-D8D3-55F1-9C4C-552B1175A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04" y="2953110"/>
            <a:ext cx="11277600" cy="6525536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692150" y="2391241"/>
            <a:ext cx="7365570" cy="3824637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</a:pPr>
            <a:r>
              <a:rPr sz="2800" spc="204" dirty="0">
                <a:latin typeface="+mn-lt"/>
              </a:rPr>
              <a:t>Exploring</a:t>
            </a:r>
            <a:r>
              <a:rPr sz="2800" spc="-120" dirty="0">
                <a:latin typeface="+mn-lt"/>
              </a:rPr>
              <a:t> </a:t>
            </a:r>
            <a:r>
              <a:rPr sz="2800" spc="140" dirty="0">
                <a:latin typeface="+mn-lt"/>
              </a:rPr>
              <a:t>various</a:t>
            </a:r>
            <a:r>
              <a:rPr lang="en-US" sz="2800" spc="140" dirty="0">
                <a:latin typeface="+mn-lt"/>
              </a:rPr>
              <a:t> </a:t>
            </a:r>
            <a:r>
              <a:rPr lang="en-US" sz="2800" spc="140" dirty="0" err="1">
                <a:latin typeface="+mn-lt"/>
              </a:rPr>
              <a:t>forcasting</a:t>
            </a:r>
            <a:r>
              <a:rPr lang="en-US" sz="2800" spc="140" dirty="0">
                <a:latin typeface="+mn-lt"/>
              </a:rPr>
              <a:t> methods</a:t>
            </a:r>
            <a:endParaRPr sz="2800" spc="140" dirty="0">
              <a:latin typeface="+mn-lt"/>
            </a:endParaRPr>
          </a:p>
          <a:p>
            <a:pPr marL="12700" marR="5080">
              <a:lnSpc>
                <a:spcPct val="150000"/>
              </a:lnSpc>
              <a:spcBef>
                <a:spcPts val="40"/>
              </a:spcBef>
            </a:pPr>
            <a:r>
              <a:rPr sz="2800" dirty="0">
                <a:latin typeface="+mn-lt"/>
                <a:cs typeface="Verdana"/>
              </a:rPr>
              <a:t>such</a:t>
            </a:r>
            <a:r>
              <a:rPr sz="2800" spc="-190" dirty="0">
                <a:latin typeface="+mn-lt"/>
                <a:cs typeface="Verdana"/>
              </a:rPr>
              <a:t> </a:t>
            </a:r>
            <a:r>
              <a:rPr sz="2800" spc="-75" dirty="0">
                <a:latin typeface="+mn-lt"/>
                <a:cs typeface="Verdana"/>
              </a:rPr>
              <a:t>as</a:t>
            </a:r>
            <a:r>
              <a:rPr sz="2800" spc="-190" dirty="0">
                <a:latin typeface="+mn-lt"/>
                <a:cs typeface="Verdana"/>
              </a:rPr>
              <a:t> </a:t>
            </a:r>
            <a:r>
              <a:rPr sz="2800" spc="60" dirty="0">
                <a:latin typeface="+mn-lt"/>
                <a:cs typeface="Verdana"/>
              </a:rPr>
              <a:t>time</a:t>
            </a:r>
            <a:r>
              <a:rPr sz="2800" spc="-190" dirty="0">
                <a:latin typeface="+mn-lt"/>
                <a:cs typeface="Verdana"/>
              </a:rPr>
              <a:t> </a:t>
            </a:r>
            <a:r>
              <a:rPr sz="2800" spc="-55" dirty="0">
                <a:latin typeface="+mn-lt"/>
                <a:cs typeface="Verdana"/>
              </a:rPr>
              <a:t>series</a:t>
            </a:r>
            <a:r>
              <a:rPr sz="2800" spc="-190" dirty="0">
                <a:latin typeface="+mn-lt"/>
                <a:cs typeface="Verdana"/>
              </a:rPr>
              <a:t> </a:t>
            </a:r>
            <a:r>
              <a:rPr sz="2800" spc="-95" dirty="0">
                <a:latin typeface="+mn-lt"/>
                <a:cs typeface="Verdana"/>
              </a:rPr>
              <a:t>analysis,</a:t>
            </a:r>
            <a:r>
              <a:rPr sz="2800" spc="-190" dirty="0">
                <a:latin typeface="+mn-lt"/>
                <a:cs typeface="Verdana"/>
              </a:rPr>
              <a:t> </a:t>
            </a:r>
            <a:r>
              <a:rPr sz="2800" spc="-10" dirty="0">
                <a:latin typeface="+mn-lt"/>
                <a:cs typeface="Verdana"/>
              </a:rPr>
              <a:t>regression </a:t>
            </a:r>
            <a:r>
              <a:rPr sz="2800" spc="-20" dirty="0">
                <a:latin typeface="+mn-lt"/>
                <a:cs typeface="Verdana"/>
              </a:rPr>
              <a:t>models,</a:t>
            </a:r>
            <a:r>
              <a:rPr sz="2800" spc="-229" dirty="0">
                <a:latin typeface="+mn-lt"/>
                <a:cs typeface="Verdana"/>
              </a:rPr>
              <a:t> </a:t>
            </a:r>
            <a:r>
              <a:rPr sz="2800" spc="75" dirty="0">
                <a:latin typeface="+mn-lt"/>
                <a:cs typeface="Verdana"/>
              </a:rPr>
              <a:t>and</a:t>
            </a:r>
            <a:r>
              <a:rPr sz="2800" spc="-229" dirty="0">
                <a:latin typeface="+mn-lt"/>
                <a:cs typeface="Verdana"/>
              </a:rPr>
              <a:t> </a:t>
            </a:r>
            <a:r>
              <a:rPr sz="2800" spc="50" dirty="0">
                <a:latin typeface="+mn-lt"/>
                <a:cs typeface="Verdana"/>
              </a:rPr>
              <a:t>ensemble</a:t>
            </a:r>
            <a:r>
              <a:rPr sz="2800" spc="-229" dirty="0">
                <a:latin typeface="+mn-lt"/>
                <a:cs typeface="Verdana"/>
              </a:rPr>
              <a:t> </a:t>
            </a:r>
            <a:r>
              <a:rPr sz="2800" spc="65" dirty="0">
                <a:latin typeface="+mn-lt"/>
                <a:cs typeface="Verdana"/>
              </a:rPr>
              <a:t>methods</a:t>
            </a:r>
            <a:r>
              <a:rPr sz="2800" spc="-229" dirty="0">
                <a:latin typeface="+mn-lt"/>
                <a:cs typeface="Verdana"/>
              </a:rPr>
              <a:t> </a:t>
            </a:r>
            <a:r>
              <a:rPr sz="2800" spc="30" dirty="0">
                <a:latin typeface="+mn-lt"/>
                <a:cs typeface="Verdana"/>
              </a:rPr>
              <a:t>can </a:t>
            </a:r>
            <a:r>
              <a:rPr sz="2800" dirty="0">
                <a:latin typeface="+mn-lt"/>
                <a:cs typeface="Verdana"/>
              </a:rPr>
              <a:t>provide</a:t>
            </a:r>
            <a:r>
              <a:rPr sz="2800" spc="-215" dirty="0">
                <a:latin typeface="+mn-lt"/>
                <a:cs typeface="Verdana"/>
              </a:rPr>
              <a:t> </a:t>
            </a:r>
            <a:r>
              <a:rPr sz="2800" spc="-40" dirty="0">
                <a:latin typeface="+mn-lt"/>
                <a:cs typeface="Verdana"/>
              </a:rPr>
              <a:t>diverse</a:t>
            </a:r>
            <a:r>
              <a:rPr sz="2800" spc="-210" dirty="0">
                <a:latin typeface="+mn-lt"/>
                <a:cs typeface="Verdana"/>
              </a:rPr>
              <a:t> </a:t>
            </a:r>
            <a:r>
              <a:rPr sz="2800" spc="-10" dirty="0">
                <a:latin typeface="+mn-lt"/>
                <a:cs typeface="Verdana"/>
              </a:rPr>
              <a:t>perspectives</a:t>
            </a:r>
            <a:r>
              <a:rPr sz="2800" spc="-210" dirty="0">
                <a:latin typeface="+mn-lt"/>
                <a:cs typeface="Verdana"/>
              </a:rPr>
              <a:t> </a:t>
            </a:r>
            <a:r>
              <a:rPr sz="2800" spc="80" dirty="0">
                <a:latin typeface="+mn-lt"/>
                <a:cs typeface="Verdana"/>
              </a:rPr>
              <a:t>on</a:t>
            </a:r>
            <a:r>
              <a:rPr sz="2800" spc="-210" dirty="0">
                <a:latin typeface="+mn-lt"/>
                <a:cs typeface="Verdana"/>
              </a:rPr>
              <a:t> </a:t>
            </a:r>
            <a:r>
              <a:rPr sz="2800" spc="85" dirty="0">
                <a:latin typeface="+mn-lt"/>
                <a:cs typeface="Verdana"/>
              </a:rPr>
              <a:t>gold</a:t>
            </a:r>
            <a:r>
              <a:rPr sz="2800" spc="-210" dirty="0">
                <a:latin typeface="+mn-lt"/>
                <a:cs typeface="Verdana"/>
              </a:rPr>
              <a:t> </a:t>
            </a:r>
            <a:r>
              <a:rPr sz="2800" spc="-10" dirty="0">
                <a:latin typeface="+mn-lt"/>
                <a:cs typeface="Verdana"/>
              </a:rPr>
              <a:t>price predictions.</a:t>
            </a:r>
            <a:r>
              <a:rPr sz="2800" spc="-220" dirty="0">
                <a:latin typeface="+mn-lt"/>
                <a:cs typeface="Verdana"/>
              </a:rPr>
              <a:t> </a:t>
            </a:r>
            <a:r>
              <a:rPr sz="2800" spc="85" dirty="0">
                <a:latin typeface="+mn-lt"/>
                <a:cs typeface="Verdana"/>
              </a:rPr>
              <a:t>Combining</a:t>
            </a:r>
            <a:r>
              <a:rPr sz="2800" spc="-225" dirty="0">
                <a:latin typeface="+mn-lt"/>
                <a:cs typeface="Verdana"/>
              </a:rPr>
              <a:t> </a:t>
            </a:r>
            <a:r>
              <a:rPr sz="2800" spc="55" dirty="0">
                <a:latin typeface="+mn-lt"/>
                <a:cs typeface="Verdana"/>
              </a:rPr>
              <a:t>multiple</a:t>
            </a:r>
            <a:r>
              <a:rPr sz="2800" spc="-225" dirty="0">
                <a:latin typeface="+mn-lt"/>
                <a:cs typeface="Verdana"/>
              </a:rPr>
              <a:t> </a:t>
            </a:r>
            <a:r>
              <a:rPr sz="2800" spc="55" dirty="0">
                <a:latin typeface="+mn-lt"/>
                <a:cs typeface="Verdana"/>
              </a:rPr>
              <a:t>methods can</a:t>
            </a:r>
            <a:r>
              <a:rPr sz="2800" spc="-235" dirty="0">
                <a:latin typeface="+mn-lt"/>
                <a:cs typeface="Verdana"/>
              </a:rPr>
              <a:t> </a:t>
            </a:r>
            <a:r>
              <a:rPr sz="2800" spc="55" dirty="0">
                <a:latin typeface="+mn-lt"/>
                <a:cs typeface="Verdana"/>
              </a:rPr>
              <a:t>enhance</a:t>
            </a:r>
            <a:r>
              <a:rPr sz="2800" spc="-235" dirty="0">
                <a:latin typeface="+mn-lt"/>
                <a:cs typeface="Verdana"/>
              </a:rPr>
              <a:t> </a:t>
            </a:r>
            <a:r>
              <a:rPr sz="2800" spc="45" dirty="0">
                <a:latin typeface="+mn-lt"/>
                <a:cs typeface="Verdana"/>
              </a:rPr>
              <a:t>prediction</a:t>
            </a:r>
            <a:r>
              <a:rPr sz="2800" spc="-235" dirty="0">
                <a:latin typeface="+mn-lt"/>
                <a:cs typeface="Verdana"/>
              </a:rPr>
              <a:t> </a:t>
            </a:r>
            <a:r>
              <a:rPr sz="2800" spc="-10" dirty="0">
                <a:latin typeface="+mn-lt"/>
                <a:cs typeface="Verdana"/>
              </a:rPr>
              <a:t>accuracy.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Forecasting </a:t>
            </a:r>
            <a:r>
              <a:rPr spc="-85" dirty="0"/>
              <a:t>Methods</a:t>
            </a:r>
          </a:p>
        </p:txBody>
      </p:sp>
      <p:pic>
        <p:nvPicPr>
          <p:cNvPr id="13" name="exploring various forcast 1">
            <a:hlinkClick r:id="" action="ppaction://media"/>
            <a:extLst>
              <a:ext uri="{FF2B5EF4-FFF2-40B4-BE49-F238E27FC236}">
                <a16:creationId xmlns:a16="http://schemas.microsoft.com/office/drawing/2014/main" id="{87D4157D-B05B-D3FE-92A3-13ADA74C1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7263" y="8864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9"/>
    </mc:Choice>
    <mc:Fallback xmlns="">
      <p:transition spd="slow" advTm="13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13"/>
        <p14:stopEvt time="13159" objId="13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2C2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445</Words>
  <Application>Microsoft Office PowerPoint</Application>
  <PresentationFormat>Custom</PresentationFormat>
  <Paragraphs>38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__Inter_aaf875</vt:lpstr>
      <vt:lpstr>Arial</vt:lpstr>
      <vt:lpstr>Cambria</vt:lpstr>
      <vt:lpstr>Tahoma</vt:lpstr>
      <vt:lpstr>Times New Roman</vt:lpstr>
      <vt:lpstr>Verdana</vt:lpstr>
      <vt:lpstr>Office Theme</vt:lpstr>
      <vt:lpstr>Predicting Gold Stock Prices with Machine Learning</vt:lpstr>
      <vt:lpstr>Introduction</vt:lpstr>
      <vt:lpstr>Gold Stock Analysis</vt:lpstr>
      <vt:lpstr>Data Collection</vt:lpstr>
      <vt:lpstr>Feature Engineering</vt:lpstr>
      <vt:lpstr>Fundamental Analysis</vt:lpstr>
      <vt:lpstr>Machine Learning Models</vt:lpstr>
      <vt:lpstr>Volatility Analysis</vt:lpstr>
      <vt:lpstr>Forecasting Methods</vt:lpstr>
      <vt:lpstr>Evaluation Metrics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SENTHILKUMARAN</dc:creator>
  <cp:lastModifiedBy>senthil kumaran</cp:lastModifiedBy>
  <cp:revision>1</cp:revision>
  <dcterms:created xsi:type="dcterms:W3CDTF">2024-06-24T16:54:55Z</dcterms:created>
  <dcterms:modified xsi:type="dcterms:W3CDTF">2024-06-25T19:52:39Z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2024-06-24T00:00:00Z</vt:filetime>
  </property>
  <property fmtid="{D5CDD505-2E9C-101B-9397-08002B2CF9AE}" pid="5" name="Producer">
    <vt:lpwstr>GPL Ghostscript 10.02.0</vt:lpwstr>
  </property>
</Properties>
</file>